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84" r:id="rId11"/>
    <p:sldId id="285" r:id="rId12"/>
    <p:sldId id="366" r:id="rId13"/>
    <p:sldId id="367" r:id="rId14"/>
    <p:sldId id="368" r:id="rId15"/>
    <p:sldId id="373" r:id="rId16"/>
    <p:sldId id="369" r:id="rId17"/>
    <p:sldId id="370" r:id="rId18"/>
    <p:sldId id="371" r:id="rId19"/>
    <p:sldId id="372" r:id="rId20"/>
    <p:sldId id="374" r:id="rId21"/>
    <p:sldId id="267" r:id="rId22"/>
    <p:sldId id="268" r:id="rId23"/>
    <p:sldId id="271" r:id="rId24"/>
    <p:sldId id="272" r:id="rId25"/>
    <p:sldId id="270" r:id="rId26"/>
    <p:sldId id="269" r:id="rId27"/>
    <p:sldId id="274" r:id="rId28"/>
    <p:sldId id="275" r:id="rId29"/>
    <p:sldId id="276" r:id="rId30"/>
    <p:sldId id="277" r:id="rId31"/>
    <p:sldId id="278" r:id="rId32"/>
    <p:sldId id="279" r:id="rId33"/>
    <p:sldId id="363" r:id="rId34"/>
    <p:sldId id="280" r:id="rId35"/>
    <p:sldId id="281" r:id="rId36"/>
    <p:sldId id="282" r:id="rId37"/>
    <p:sldId id="283" r:id="rId38"/>
    <p:sldId id="287" r:id="rId39"/>
    <p:sldId id="288" r:id="rId40"/>
    <p:sldId id="289" r:id="rId41"/>
    <p:sldId id="364" r:id="rId42"/>
    <p:sldId id="290" r:id="rId43"/>
    <p:sldId id="291" r:id="rId44"/>
    <p:sldId id="292" r:id="rId45"/>
    <p:sldId id="303" r:id="rId46"/>
    <p:sldId id="304" r:id="rId47"/>
    <p:sldId id="306" r:id="rId48"/>
    <p:sldId id="308" r:id="rId49"/>
    <p:sldId id="307" r:id="rId50"/>
    <p:sldId id="298" r:id="rId51"/>
    <p:sldId id="299" r:id="rId52"/>
    <p:sldId id="302" r:id="rId53"/>
    <p:sldId id="300" r:id="rId54"/>
    <p:sldId id="301" r:id="rId55"/>
    <p:sldId id="294" r:id="rId56"/>
    <p:sldId id="295" r:id="rId57"/>
    <p:sldId id="296" r:id="rId58"/>
    <p:sldId id="309" r:id="rId59"/>
    <p:sldId id="310" r:id="rId60"/>
    <p:sldId id="311" r:id="rId61"/>
    <p:sldId id="318" r:id="rId62"/>
    <p:sldId id="319" r:id="rId63"/>
    <p:sldId id="312" r:id="rId64"/>
    <p:sldId id="313" r:id="rId65"/>
    <p:sldId id="315" r:id="rId66"/>
    <p:sldId id="314" r:id="rId67"/>
    <p:sldId id="316" r:id="rId68"/>
    <p:sldId id="317" r:id="rId69"/>
    <p:sldId id="293" r:id="rId70"/>
    <p:sldId id="365" r:id="rId71"/>
    <p:sldId id="321" r:id="rId72"/>
    <p:sldId id="323" r:id="rId73"/>
    <p:sldId id="324" r:id="rId74"/>
    <p:sldId id="322" r:id="rId75"/>
    <p:sldId id="320" r:id="rId76"/>
    <p:sldId id="326" r:id="rId77"/>
    <p:sldId id="327" r:id="rId78"/>
    <p:sldId id="328" r:id="rId79"/>
    <p:sldId id="329" r:id="rId80"/>
    <p:sldId id="330" r:id="rId81"/>
    <p:sldId id="332" r:id="rId82"/>
    <p:sldId id="333" r:id="rId83"/>
    <p:sldId id="334" r:id="rId84"/>
    <p:sldId id="335" r:id="rId85"/>
    <p:sldId id="336" r:id="rId86"/>
    <p:sldId id="338" r:id="rId87"/>
    <p:sldId id="337" r:id="rId88"/>
    <p:sldId id="339" r:id="rId89"/>
    <p:sldId id="375" r:id="rId90"/>
    <p:sldId id="384" r:id="rId91"/>
    <p:sldId id="343" r:id="rId92"/>
    <p:sldId id="344" r:id="rId93"/>
    <p:sldId id="345" r:id="rId94"/>
    <p:sldId id="347" r:id="rId95"/>
    <p:sldId id="348" r:id="rId96"/>
    <p:sldId id="349" r:id="rId97"/>
    <p:sldId id="350" r:id="rId98"/>
    <p:sldId id="351" r:id="rId99"/>
    <p:sldId id="352" r:id="rId100"/>
    <p:sldId id="325" r:id="rId101"/>
    <p:sldId id="354" r:id="rId102"/>
    <p:sldId id="355" r:id="rId103"/>
    <p:sldId id="356" r:id="rId104"/>
    <p:sldId id="357" r:id="rId105"/>
    <p:sldId id="358" r:id="rId106"/>
    <p:sldId id="359" r:id="rId107"/>
    <p:sldId id="361" r:id="rId108"/>
    <p:sldId id="362" r:id="rId109"/>
    <p:sldId id="353" r:id="rId110"/>
    <p:sldId id="376" r:id="rId111"/>
    <p:sldId id="377" r:id="rId112"/>
    <p:sldId id="360" r:id="rId113"/>
    <p:sldId id="378" r:id="rId114"/>
    <p:sldId id="380" r:id="rId115"/>
    <p:sldId id="381" r:id="rId116"/>
    <p:sldId id="382" r:id="rId117"/>
    <p:sldId id="383" r:id="rId118"/>
    <p:sldId id="385" r:id="rId119"/>
    <p:sldId id="386" r:id="rId120"/>
    <p:sldId id="379" r:id="rId1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564" autoAdjust="0"/>
    <p:restoredTop sz="94660"/>
  </p:normalViewPr>
  <p:slideViewPr>
    <p:cSldViewPr>
      <p:cViewPr varScale="1">
        <p:scale>
          <a:sx n="50" d="100"/>
          <a:sy n="50" d="100"/>
        </p:scale>
        <p:origin x="-216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97D95-6C50-40BE-AD9C-00445FC35F8A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icrosoft.com/~mani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jmlr.csail.mit.edu/papers/volume6/tsochantaridis05a/tsochantaridis05a.pdf" TargetMode="External"/><Relationship Id="rId2" Type="http://schemas.openxmlformats.org/officeDocument/2006/relationships/hyperlink" Target="http://books.nips.cc/papers/files/nips16/NIPS2003_AA04.pdf" TargetMode="Externa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leon.bottou.org/papers/bordes-2007" TargetMode="External"/><Relationship Id="rId2" Type="http://schemas.openxmlformats.org/officeDocument/2006/relationships/hyperlink" Target="http://www.kyb.tuebingen.mpg.de/bs/people/weston/ESSAN.PS" TargetMode="Externa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um/people/minka/papers/logreg/" TargetMode="External"/><Relationship Id="rId2" Type="http://schemas.openxmlformats.org/officeDocument/2006/relationships/hyperlink" Target="http://research.microsoft.com/en-us/um/people/minka/papers/logreg/minka-logreg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s.duke.edu/~amink/software/smlr/" TargetMode="External"/><Relationship Id="rId5" Type="http://schemas.openxmlformats.org/officeDocument/2006/relationships/hyperlink" Target="http://research.microsoft.com/en-us/downloads/b1eb1016-1738-4bd5-83a9-370c9d498a03/default.aspx" TargetMode="External"/><Relationship Id="rId4" Type="http://schemas.openxmlformats.org/officeDocument/2006/relationships/hyperlink" Target="http://www.keerthis.com/kerlogsmo_ml_keerthi_06.ps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hyperlink" Target="http://books.nips.cc/papers/files/nips14/AA13.pdf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http://books.nips.cc/papers/files/nips14/AA13.pdf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tom/mlbook/NBayesLogReg.pdf" TargetMode="External"/><Relationship Id="rId2" Type="http://schemas.openxmlformats.org/officeDocument/2006/relationships/hyperlink" Target="http://ai.stanford.edu/~ang/papers/nips01-discriminativegenerative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leon.bottou.org/papers/bordes-2007" TargetMode="External"/><Relationship Id="rId2" Type="http://schemas.openxmlformats.org/officeDocument/2006/relationships/hyperlink" Target="http://www.csie.ntu.edu.tw/~cjlin/liblinear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svmlight.joachims.org/" TargetMode="External"/><Relationship Id="rId2" Type="http://schemas.openxmlformats.org/officeDocument/2006/relationships/hyperlink" Target="http://www.csie.ntu.edu.tw/~cjlin/libsvm/" TargetMode="Externa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>
            <a:noAutofit/>
          </a:bodyPr>
          <a:lstStyle/>
          <a:p>
            <a:r>
              <a:rPr lang="en-US" sz="7000" dirty="0" smtClean="0">
                <a:solidFill>
                  <a:schemeClr val="bg1"/>
                </a:solidFill>
              </a:rPr>
              <a:t>Introduction to Machine Learning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4348" y="3971930"/>
            <a:ext cx="7772400" cy="2243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Manik Varma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Microsoft Research India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hlinkClick r:id="rId2"/>
              </a:rPr>
              <a:t>http://research.microsoft.com/~manik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manik@microsoft.com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Learning from Noisy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Noise and uncertainty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Unknown generative model Y = 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(X)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Noise in measuring input and feature extraction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Noise in labels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Nuisance variables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Missing data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Finite training set size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Polynomial Kernel of Degree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903288"/>
            <a:ext cx="9148223" cy="60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Polynomial Kernel of Degree 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903288"/>
            <a:ext cx="9148223" cy="60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RBF Kernel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903288"/>
            <a:ext cx="9148223" cy="60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Exponential </a:t>
            </a:r>
            <a:r>
              <a:rPr lang="en-US" i="1" dirty="0" smtClean="0">
                <a:solidFill>
                  <a:schemeClr val="bg1"/>
                </a:solidFill>
                <a:sym typeface="Symbol"/>
              </a:rPr>
              <a:t>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Kernel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903288"/>
            <a:ext cx="9148223" cy="60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Kernel Parameter Setting - Underfitting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903288"/>
            <a:ext cx="9148223" cy="60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Kernel Parameter Setting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903288"/>
            <a:ext cx="9148223" cy="60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Kernel Parameter Setting – Overfitting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903288"/>
            <a:ext cx="9148223" cy="60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Structured Output Prediction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Minimize	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½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|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|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+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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  such that		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) +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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) –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	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 </a:t>
            </a:r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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	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0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Prediction	argmax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This formulation minimizes the hinge on the loss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 </a:t>
            </a:r>
            <a:r>
              <a:rPr lang="en-US" sz="3200" dirty="0" smtClean="0">
                <a:solidFill>
                  <a:schemeClr val="bg1"/>
                </a:solidFill>
              </a:rPr>
              <a:t> on the training set subject to regularization on 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Can be used to predict sets, graphs, </a:t>
            </a:r>
            <a:r>
              <a:rPr lang="en-US" sz="3200" i="1" dirty="0" smtClean="0">
                <a:solidFill>
                  <a:schemeClr val="bg1"/>
                </a:solidFill>
              </a:rPr>
              <a:t>etc</a:t>
            </a:r>
            <a:r>
              <a:rPr lang="en-US" sz="3200" dirty="0" smtClean="0">
                <a:solidFill>
                  <a:schemeClr val="bg1"/>
                </a:solidFill>
              </a:rPr>
              <a:t>. for suitable choices of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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 smtClean="0">
              <a:solidFill>
                <a:srgbClr val="FFFF00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dirty="0" smtClean="0">
                <a:solidFill>
                  <a:srgbClr val="FFFF00"/>
                </a:solidFill>
              </a:rPr>
              <a:t>Taskar </a:t>
            </a:r>
            <a:r>
              <a:rPr lang="en-US" i="1" dirty="0" smtClean="0">
                <a:solidFill>
                  <a:srgbClr val="FFFF00"/>
                </a:solidFill>
              </a:rPr>
              <a:t>et al</a:t>
            </a:r>
            <a:r>
              <a:rPr lang="en-US" dirty="0" smtClean="0">
                <a:solidFill>
                  <a:srgbClr val="FFFF00"/>
                </a:solidFill>
              </a:rPr>
              <a:t>., “</a:t>
            </a:r>
            <a:r>
              <a:rPr lang="en-IN" dirty="0" smtClean="0">
                <a:solidFill>
                  <a:srgbClr val="FFFF00"/>
                </a:solidFill>
                <a:hlinkClick r:id="rId2"/>
              </a:rPr>
              <a:t>Max-Margin Markov Networks</a:t>
            </a:r>
            <a:r>
              <a:rPr lang="en-US" dirty="0" smtClean="0">
                <a:solidFill>
                  <a:srgbClr val="FFFF00"/>
                </a:solidFill>
              </a:rPr>
              <a:t>” NIPS 03</a:t>
            </a:r>
          </a:p>
          <a:p>
            <a:pPr lvl="0">
              <a:spcBef>
                <a:spcPct val="0"/>
              </a:spcBef>
              <a:defRPr/>
            </a:pPr>
            <a:r>
              <a:rPr lang="en-US" dirty="0" smtClean="0">
                <a:solidFill>
                  <a:srgbClr val="FFFF00"/>
                </a:solidFill>
              </a:rPr>
              <a:t>Tsochantaridis </a:t>
            </a:r>
            <a:r>
              <a:rPr lang="en-US" i="1" dirty="0" smtClean="0">
                <a:solidFill>
                  <a:srgbClr val="FFFF00"/>
                </a:solidFill>
              </a:rPr>
              <a:t>et al</a:t>
            </a:r>
            <a:r>
              <a:rPr lang="en-US" dirty="0" smtClean="0">
                <a:solidFill>
                  <a:srgbClr val="FFFF00"/>
                </a:solidFill>
              </a:rPr>
              <a:t>., “</a:t>
            </a:r>
            <a:r>
              <a:rPr lang="en-IN" dirty="0" smtClean="0">
                <a:solidFill>
                  <a:srgbClr val="FFFF00"/>
                </a:solidFill>
                <a:hlinkClick r:id="rId3"/>
              </a:rPr>
              <a:t>Large Margin Methods for Structured &amp; Interdependent  Output Variables</a:t>
            </a:r>
            <a:r>
              <a:rPr lang="en-US" dirty="0" smtClean="0">
                <a:solidFill>
                  <a:srgbClr val="FFFF00"/>
                </a:solidFill>
              </a:rPr>
              <a:t>” JMLR 05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Multi-Class SVM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Minimize	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½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|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|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+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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  such that		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) +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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) –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	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 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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	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0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Prediction	argmax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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) 		= 1 –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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y</a:t>
            </a:r>
            <a:r>
              <a:rPr lang="en-US" sz="3200" i="1" baseline="-40000" dirty="0" smtClean="0">
                <a:solidFill>
                  <a:schemeClr val="bg1"/>
                </a:solidFill>
              </a:rPr>
              <a:t>i</a:t>
            </a:r>
            <a:r>
              <a:rPr lang="en-US" sz="3200" baseline="-25000" dirty="0" smtClean="0">
                <a:solidFill>
                  <a:schemeClr val="bg1"/>
                </a:solidFill>
              </a:rPr>
              <a:t>,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) 		=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dirty="0" smtClean="0">
                <a:solidFill>
                  <a:schemeClr val="bg1"/>
                </a:solidFill>
              </a:rPr>
              <a:t> [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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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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) ]</a:t>
            </a:r>
          </a:p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	=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y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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	(assuming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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sym typeface="Symbol"/>
              </a:rPr>
              <a:t>e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Weston and Watkin, “</a:t>
            </a:r>
            <a:r>
              <a:rPr lang="en-IN" sz="2000" dirty="0" smtClean="0">
                <a:solidFill>
                  <a:srgbClr val="FFFF00"/>
                </a:solidFill>
                <a:hlinkClick r:id="rId2"/>
              </a:rPr>
              <a:t>SVMs for Multi-Class Pattern Recognition</a:t>
            </a:r>
            <a:r>
              <a:rPr lang="en-US" sz="2000" dirty="0" smtClean="0">
                <a:solidFill>
                  <a:srgbClr val="FFFF00"/>
                </a:solidFill>
              </a:rPr>
              <a:t>” ESANN 99</a:t>
            </a:r>
          </a:p>
          <a:p>
            <a:pPr lvl="0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Bordes </a:t>
            </a:r>
            <a:r>
              <a:rPr lang="en-US" sz="2000" i="1" dirty="0" smtClean="0">
                <a:solidFill>
                  <a:srgbClr val="FFFF00"/>
                </a:solidFill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</a:rPr>
              <a:t>., “</a:t>
            </a:r>
            <a:r>
              <a:rPr lang="en-IN" sz="2000" dirty="0" smtClean="0">
                <a:solidFill>
                  <a:srgbClr val="FFFF00"/>
                </a:solidFill>
                <a:hlinkClick r:id="rId3"/>
              </a:rPr>
              <a:t>LaRank</a:t>
            </a:r>
            <a:r>
              <a:rPr lang="en-US" sz="2000" dirty="0" smtClean="0">
                <a:solidFill>
                  <a:srgbClr val="FFFF00"/>
                </a:solidFill>
              </a:rPr>
              <a:t>” ICML 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Multi-Class Primal, Dual &amp; Prediction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214282" y="1071546"/>
                <a:ext cx="8929718" cy="557216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/>
              <a:p>
                <a:pPr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3200" dirty="0" smtClean="0">
                    <a:solidFill>
                      <a:schemeClr val="bg1"/>
                    </a:solidFill>
                    <a:sym typeface="Symbol"/>
                  </a:rPr>
                  <a:t> </a:t>
                </a:r>
                <a:r>
                  <a:rPr lang="en-US" sz="3200" i="1" dirty="0" smtClean="0">
                    <a:solidFill>
                      <a:schemeClr val="bg1"/>
                    </a:solidFill>
                    <a:sym typeface="Symbol"/>
                  </a:rPr>
                  <a:t>P</a:t>
                </a:r>
                <a:r>
                  <a:rPr lang="en-US" sz="3200" dirty="0" smtClean="0">
                    <a:solidFill>
                      <a:schemeClr val="bg1"/>
                    </a:solidFill>
                    <a:sym typeface="Symbol"/>
                  </a:rPr>
                  <a:t>=</a:t>
                </a:r>
                <a:r>
                  <a:rPr lang="en-US" sz="3200" dirty="0" err="1" smtClean="0">
                    <a:solidFill>
                      <a:schemeClr val="bg1"/>
                    </a:solidFill>
                    <a:sym typeface="Symbol"/>
                  </a:rPr>
                  <a:t>Min</a:t>
                </a:r>
                <a:r>
                  <a:rPr lang="en-US" sz="3200" b="1" baseline="-25000" dirty="0" err="1" smtClean="0">
                    <a:solidFill>
                      <a:schemeClr val="bg1"/>
                    </a:solidFill>
                    <a:sym typeface="Symbol"/>
                  </a:rPr>
                  <a:t>w</a:t>
                </a:r>
                <a:r>
                  <a:rPr lang="en-US" sz="3200" i="1" baseline="-25000" dirty="0" smtClean="0">
                    <a:solidFill>
                      <a:schemeClr val="bg1"/>
                    </a:solidFill>
                    <a:sym typeface="Symbol"/>
                  </a:rPr>
                  <a:t>,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sym typeface="Symbol"/>
                  </a:rPr>
                  <a:t></a:t>
                </a:r>
                <a:r>
                  <a:rPr lang="en-US" sz="3200" dirty="0" smtClean="0">
                    <a:solidFill>
                      <a:schemeClr val="bg1"/>
                    </a:solidFill>
                    <a:sym typeface="Symbol"/>
                  </a:rPr>
                  <a:t>	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½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200" b="1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𝐰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𝐰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𝐶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sz="3200" i="1" baseline="-25000" dirty="0" smtClean="0">
                    <a:solidFill>
                      <a:schemeClr val="bg1"/>
                    </a:solidFill>
                    <a:sym typeface="Symbol"/>
                  </a:rPr>
                  <a:t> </a:t>
                </a:r>
                <a:endParaRPr lang="en-US" sz="3200" dirty="0" smtClean="0">
                  <a:solidFill>
                    <a:schemeClr val="bg1"/>
                  </a:solidFill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3200" dirty="0" smtClean="0">
                    <a:solidFill>
                      <a:schemeClr val="bg1"/>
                    </a:solidFill>
                  </a:rPr>
                  <a:t>   s. t.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𝐰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sz="3200" b="1" i="0" smtClean="0">
                        <a:solidFill>
                          <a:schemeClr val="bg1"/>
                        </a:solidFill>
                        <a:latin typeface="Cambria Math"/>
                      </a:rPr>
                      <m:t>𝛟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𝐰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sz="3200" b="1" i="0" smtClean="0">
                        <a:solidFill>
                          <a:schemeClr val="bg1"/>
                        </a:solidFill>
                        <a:latin typeface="Cambria Math"/>
                      </a:rPr>
                      <m:t>𝛟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+1−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 ∀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𝑖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b="1" dirty="0" smtClean="0">
                  <a:solidFill>
                    <a:schemeClr val="bg1"/>
                  </a:solidFill>
                  <a:sym typeface="Symbol"/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3200" b="1" dirty="0">
                    <a:solidFill>
                      <a:schemeClr val="bg1"/>
                    </a:solidFill>
                    <a:sym typeface="Symbol"/>
                  </a:rPr>
                  <a:t>	</a:t>
                </a:r>
                <a:r>
                  <a:rPr lang="en-US" sz="3200" b="1" dirty="0" smtClean="0">
                    <a:solidFill>
                      <a:schemeClr val="bg1"/>
                    </a:solidFill>
                    <a:sym typeface="Symbol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𝜉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  <a:sym typeface="Symbol"/>
                      </a:rPr>
                      <m:t>≥0                                              ∀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  <a:sym typeface="Symbol"/>
                      </a:rPr>
                      <m:t>𝑖</m:t>
                    </m:r>
                  </m:oMath>
                </a14:m>
                <a:endParaRPr lang="en-US" sz="3200" dirty="0" smtClean="0">
                  <a:solidFill>
                    <a:schemeClr val="bg1"/>
                  </a:solidFill>
                  <a:sym typeface="Symbol"/>
                </a:endParaRPr>
              </a:p>
              <a:p>
                <a:pPr>
                  <a:spcBef>
                    <a:spcPct val="0"/>
                  </a:spcBef>
                  <a:defRPr/>
                </a:pPr>
                <a:endParaRPr lang="en-US" sz="3200" dirty="0" smtClean="0">
                  <a:solidFill>
                    <a:schemeClr val="bg1"/>
                  </a:solidFill>
                </a:endParaRPr>
              </a:p>
              <a:p>
                <a:pPr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3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smtClean="0">
                    <a:solidFill>
                      <a:schemeClr val="bg1"/>
                    </a:solidFill>
                  </a:rPr>
                  <a:t>D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=Max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sym typeface="Symbol"/>
                  </a:rPr>
                  <a:t></a:t>
                </a:r>
                <a:r>
                  <a:rPr lang="en-US" sz="3200" dirty="0" smtClean="0">
                    <a:solidFill>
                      <a:schemeClr val="bg1"/>
                    </a:solidFill>
                    <a:sym typeface="Symbol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sym typeface="Symbol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sym typeface="Symbol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sym typeface="Symbol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sym typeface="Symbol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chemeClr val="bg1"/>
                            </a:solidFill>
                          </a:rPr>
                          <m:t>½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naryPr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sym typeface="Symbol"/>
                              </a:rPr>
                              <m:t>𝑖𝑗𝑦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sym typeface="Symbol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sym typeface="Symbol"/>
                                  </a:rPr>
                                  <m:t>𝑖𝑦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sym typeface="Symbol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sym typeface="Symbol"/>
                                  </a:rPr>
                                  <m:t>𝑗𝑦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sym typeface="Symbol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sym typeface="Symbol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sym typeface="Symbol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sym typeface="Symbol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sym typeface="Symbo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sym typeface="Symbol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sym typeface="Symbol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sym typeface="Symbol"/>
                              </a:rPr>
                              <m:t>)</m:t>
                            </m:r>
                          </m:e>
                        </m:nary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3200" dirty="0" smtClean="0">
                    <a:solidFill>
                      <a:schemeClr val="bg1"/>
                    </a:solidFill>
                  </a:rPr>
                  <a:t>   s</a:t>
                </a:r>
                <a:r>
                  <a:rPr lang="en-US" sz="3200" dirty="0">
                    <a:solidFill>
                      <a:schemeClr val="bg1"/>
                    </a:solidFill>
                  </a:rPr>
                  <a:t>. t.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𝑖𝑦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=0                                     ∀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e>
                    </m:nary>
                  </m:oMath>
                </a14:m>
                <a:endParaRPr lang="en-US" sz="3200" dirty="0">
                  <a:solidFill>
                    <a:schemeClr val="bg1"/>
                  </a:solidFill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3200" dirty="0">
                    <a:solidFill>
                      <a:schemeClr val="bg1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𝑖𝑦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≤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                       ∀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𝑖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3200" dirty="0">
                  <a:solidFill>
                    <a:schemeClr val="bg1"/>
                  </a:solidFill>
                </a:endParaRPr>
              </a:p>
              <a:p>
                <a:pPr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endParaRPr lang="en-US" sz="3200" dirty="0" smtClean="0">
                  <a:solidFill>
                    <a:schemeClr val="bg1"/>
                  </a:solidFill>
                </a:endParaRPr>
              </a:p>
              <a:p>
                <a:pPr>
                  <a:spcBef>
                    <a:spcPct val="0"/>
                  </a:spcBef>
                  <a:buFont typeface="Arial" pitchFamily="34" charset="0"/>
                  <a:buChar char="•"/>
                  <a:defRPr/>
                </a:pPr>
                <a:r>
                  <a:rPr lang="en-US" sz="3200" dirty="0" smtClean="0">
                    <a:solidFill>
                      <a:schemeClr val="bg1"/>
                    </a:solidFill>
                  </a:rPr>
                  <a:t> y*</a:t>
                </a:r>
                <a:r>
                  <a:rPr lang="en-US" sz="3200" dirty="0">
                    <a:solidFill>
                      <a:schemeClr val="bg1"/>
                    </a:solidFill>
                  </a:rPr>
                  <a:t>	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	=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argmax</a:t>
                </a:r>
                <a:r>
                  <a:rPr lang="en-US" sz="3200" b="1" baseline="-25000" dirty="0" err="1" smtClean="0">
                    <a:solidFill>
                      <a:schemeClr val="bg1"/>
                    </a:solidFill>
                  </a:rPr>
                  <a:t>y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𝐰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sz="3200" b="1" i="0" smtClean="0">
                        <a:solidFill>
                          <a:schemeClr val="bg1"/>
                        </a:solidFill>
                        <a:latin typeface="Cambria Math"/>
                      </a:rPr>
                      <m:t>𝛟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3200" b="1" i="0" smtClean="0">
                        <a:solidFill>
                          <a:schemeClr val="bg1"/>
                        </a:solidFill>
                        <a:latin typeface="Cambria Math"/>
                      </a:rPr>
                      <m:t>𝐱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>
                  <a:solidFill>
                    <a:schemeClr val="bg1"/>
                  </a:solidFill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en-US" sz="3200" dirty="0">
                    <a:solidFill>
                      <a:schemeClr val="bg1"/>
                    </a:solidFill>
                  </a:rPr>
                  <a:t>		 =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argmax</a:t>
                </a:r>
                <a:r>
                  <a:rPr lang="en-US" sz="3200" b="1" baseline="-25000" dirty="0" err="1">
                    <a:solidFill>
                      <a:schemeClr val="bg1"/>
                    </a:solidFill>
                  </a:rPr>
                  <a:t>y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𝑖𝑢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1071546"/>
                <a:ext cx="8929718" cy="5572164"/>
              </a:xfrm>
              <a:prstGeom prst="rect">
                <a:avLst/>
              </a:prstGeom>
              <a:blipFill rotWithShape="1">
                <a:blip r:embed="rId2"/>
                <a:stretch>
                  <a:fillRect l="-1502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Under and Over Fitting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3" descr="Figure1.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2695411" cy="2002305"/>
          </a:xfrm>
          <a:prstGeom prst="rect">
            <a:avLst/>
          </a:prstGeom>
        </p:spPr>
      </p:pic>
      <p:pic>
        <p:nvPicPr>
          <p:cNvPr id="7" name="Content Placeholder 3" descr="Figure1.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4294" y="1643050"/>
            <a:ext cx="2695411" cy="2002305"/>
          </a:xfrm>
          <a:prstGeom prst="rect">
            <a:avLst/>
          </a:prstGeom>
        </p:spPr>
      </p:pic>
      <p:pic>
        <p:nvPicPr>
          <p:cNvPr id="8" name="Content Placeholder 3" descr="Figure1.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2869" y="1700414"/>
            <a:ext cx="2695411" cy="2002305"/>
          </a:xfrm>
          <a:prstGeom prst="rect">
            <a:avLst/>
          </a:prstGeom>
        </p:spPr>
      </p:pic>
      <p:pic>
        <p:nvPicPr>
          <p:cNvPr id="9" name="Content Placeholder 3" descr="Figure1.4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200744"/>
            <a:ext cx="2695411" cy="2002305"/>
          </a:xfrm>
          <a:prstGeom prst="rect">
            <a:avLst/>
          </a:prstGeom>
        </p:spPr>
      </p:pic>
      <p:pic>
        <p:nvPicPr>
          <p:cNvPr id="10" name="Content Placeholder 3" descr="Figure1.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44317" y="4200744"/>
            <a:ext cx="2655365" cy="1937616"/>
          </a:xfrm>
          <a:prstGeom prst="rect">
            <a:avLst/>
          </a:prstGeom>
        </p:spPr>
      </p:pic>
      <p:pic>
        <p:nvPicPr>
          <p:cNvPr id="11" name="Content Placeholder 8" descr="Figure1.6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2869" y="4200744"/>
            <a:ext cx="2695411" cy="2002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Multi-Class SVM Dual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For </a:t>
            </a:r>
            <a:r>
              <a:rPr lang="en-US" sz="3200" i="1" dirty="0" smtClean="0">
                <a:solidFill>
                  <a:schemeClr val="bg1"/>
                </a:solidFill>
              </a:rPr>
              <a:t>L</a:t>
            </a:r>
            <a:r>
              <a:rPr lang="en-US" sz="3200" dirty="0" smtClean="0">
                <a:solidFill>
                  <a:schemeClr val="bg1"/>
                </a:solidFill>
              </a:rPr>
              <a:t> classes, with 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points per class, the total number of dual variables is </a:t>
            </a:r>
            <a:r>
              <a:rPr lang="en-US" sz="3200" i="1" dirty="0" smtClean="0">
                <a:solidFill>
                  <a:schemeClr val="bg1"/>
                </a:solidFill>
              </a:rPr>
              <a:t>NL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2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Finding the exact solution for real world non-linear problems is often infeasible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In practice, we can obtain an approximate solution or switch to the 1-vs-All or 1-vs-1 formulations</a:t>
            </a:r>
          </a:p>
        </p:txBody>
      </p:sp>
    </p:spTree>
    <p:extLst>
      <p:ext uri="{BB962C8B-B14F-4D97-AF65-F5344CB8AC3E}">
        <p14:creationId xmlns:p14="http://schemas.microsoft.com/office/powerpoint/2010/main" val="12240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Multi-Class Classification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Assume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 err="1" smtClean="0">
                <a:solidFill>
                  <a:schemeClr val="bg1"/>
                </a:solidFill>
              </a:rPr>
              <a:t>mon</a:t>
            </a:r>
            <a:r>
              <a:rPr lang="en-US" sz="2800" dirty="0" smtClean="0">
                <a:solidFill>
                  <a:schemeClr val="bg1"/>
                </a:solidFill>
              </a:rPr>
              <a:t>-linear problem with </a:t>
            </a:r>
            <a:r>
              <a:rPr lang="en-US" sz="2800" i="1" dirty="0" smtClean="0">
                <a:solidFill>
                  <a:schemeClr val="bg1"/>
                </a:solidFill>
              </a:rPr>
              <a:t>L</a:t>
            </a:r>
            <a:r>
              <a:rPr lang="en-US" sz="2800" dirty="0" smtClean="0">
                <a:solidFill>
                  <a:schemeClr val="bg1"/>
                </a:solidFill>
              </a:rPr>
              <a:t> classes and </a:t>
            </a:r>
            <a:r>
              <a:rPr lang="en-US" sz="2800" i="1" dirty="0" smtClean="0">
                <a:solidFill>
                  <a:schemeClr val="bg1"/>
                </a:solidFill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 points/class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SMO training is cubic in the number of dual variables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The number of support vectors is the </a:t>
            </a:r>
            <a:r>
              <a:rPr lang="en-US" sz="2800" i="1" dirty="0" smtClean="0">
                <a:solidFill>
                  <a:schemeClr val="bg1"/>
                </a:solidFill>
              </a:rPr>
              <a:t>same order as the number of training points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581902"/>
              </p:ext>
            </p:extLst>
          </p:nvPr>
        </p:nvGraphicFramePr>
        <p:xfrm>
          <a:off x="358300" y="3861048"/>
          <a:ext cx="8534180" cy="1981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25468"/>
                <a:gridCol w="1872208"/>
                <a:gridCol w="1368152"/>
                <a:gridCol w="1584176"/>
                <a:gridCol w="1584176"/>
              </a:tblGrid>
              <a:tr h="421761"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Multi-Class SVM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1-vs-All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1-vs-1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 Majority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1-vs-1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 DAG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chemeClr val="bg1"/>
                          </a:solidFill>
                        </a:rPr>
                        <a:t>Training</a:t>
                      </a:r>
                      <a:endParaRPr lang="en-US" sz="28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800" dirty="0"/>
                    </a:p>
                  </a:txBody>
                  <a:tcPr anchor="ctr">
                    <a:noFill/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chemeClr val="bg1"/>
                          </a:solidFill>
                        </a:rPr>
                        <a:t>Classification</a:t>
                      </a:r>
                      <a:endParaRPr lang="en-US" sz="28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7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Multi-Class Classification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735" y="1114103"/>
            <a:ext cx="9148223" cy="598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Multi-Class Classification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27" y="1052736"/>
            <a:ext cx="9148223" cy="598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6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735" y="1114103"/>
            <a:ext cx="9148223" cy="598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Multi-Class Classification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27" y="1052736"/>
            <a:ext cx="9148223" cy="598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Multi-Class Classification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735" y="1114103"/>
            <a:ext cx="9148223" cy="598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Multi-Class Classification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27" y="1052736"/>
            <a:ext cx="9148223" cy="598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Multi-Class Classification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735" y="1114103"/>
            <a:ext cx="9148223" cy="598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Multi-Class Classification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27" y="1052736"/>
            <a:ext cx="9148223" cy="598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Multi-Class Classification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Probability Theory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Non-negativity and unit measure</a:t>
            </a:r>
            <a:endParaRPr lang="en-US" sz="32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0 ≤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) ,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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) = 1,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) 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= 0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Conditional probability – 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endParaRPr lang="en-US" sz="32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 p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,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) =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) =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|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Bayes’ Theorem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) =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|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) /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Marginalization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(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x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) =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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(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x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,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)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dy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Independence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(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x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1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,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x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2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) =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) 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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=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200000"/>
              </a:lnSpc>
              <a:spcBef>
                <a:spcPct val="0"/>
              </a:spcBef>
              <a:defRPr/>
            </a:pP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j-ea"/>
                <a:cs typeface="+mj-cs"/>
              </a:rPr>
              <a:t>Chris Bishop, “Pattern Recognition &amp; Machine Learning”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Acknowledgements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Ankit Sagwal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Saurabh Gupta</a:t>
            </a:r>
          </a:p>
        </p:txBody>
      </p:sp>
    </p:spTree>
    <p:extLst>
      <p:ext uri="{BB962C8B-B14F-4D97-AF65-F5344CB8AC3E}">
        <p14:creationId xmlns:p14="http://schemas.microsoft.com/office/powerpoint/2010/main" val="6376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Univariate Gaussian Density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71760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(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x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|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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,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) = exp( -(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x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–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2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/2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</a:t>
            </a:r>
            <a:r>
              <a:rPr lang="en-US" sz="3200" baseline="30000" dirty="0" smtClean="0">
                <a:solidFill>
                  <a:schemeClr val="bg1"/>
                </a:solidFill>
              </a:rPr>
              <a:t>2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) / (</a:t>
            </a:r>
            <a:r>
              <a:rPr lang="en-US" sz="32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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</a:t>
            </a:r>
            <a:r>
              <a:rPr lang="en-US" sz="3200" baseline="30000" dirty="0" smtClean="0">
                <a:solidFill>
                  <a:schemeClr val="bg1"/>
                </a:solidFill>
              </a:rPr>
              <a:t>2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  <a:r>
              <a:rPr lang="en-US" sz="3200" baseline="30000" dirty="0" smtClean="0">
                <a:solidFill>
                  <a:schemeClr val="bg1"/>
                </a:solidFill>
              </a:rPr>
              <a:t>½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en-US" sz="2800" b="1" u="none" strike="noStrike" kern="1200" cap="none" spc="0" normalizeH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02988" y="5375079"/>
            <a:ext cx="35719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0" i="1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</a:t>
            </a:r>
            <a:endParaRPr lang="en-GB" b="0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158331" y="5375079"/>
            <a:ext cx="57150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1</a:t>
            </a:r>
            <a:r>
              <a:rPr lang="en-GB" b="0" i="1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</a:t>
            </a:r>
            <a:endParaRPr lang="en-GB" b="0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677812" y="5375079"/>
            <a:ext cx="57150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-1</a:t>
            </a:r>
            <a:r>
              <a:rPr lang="en-GB" b="0" i="1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</a:t>
            </a:r>
            <a:endParaRPr lang="en-GB" b="0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894816" y="5375079"/>
            <a:ext cx="57150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2</a:t>
            </a:r>
            <a:r>
              <a:rPr lang="en-GB" b="0" i="1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</a:t>
            </a:r>
            <a:endParaRPr lang="en-GB" b="0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194867" y="5375079"/>
            <a:ext cx="57150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-3</a:t>
            </a:r>
            <a:r>
              <a:rPr lang="en-GB" b="0" i="1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</a:t>
            </a:r>
            <a:endParaRPr lang="en-GB" b="0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626449" y="5375079"/>
            <a:ext cx="57150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3</a:t>
            </a:r>
            <a:r>
              <a:rPr lang="en-GB" b="0" i="1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</a:t>
            </a:r>
            <a:endParaRPr lang="en-GB" b="0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951031" y="5375079"/>
            <a:ext cx="57150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-2</a:t>
            </a:r>
            <a:r>
              <a:rPr lang="en-GB" b="0" i="1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</a:t>
            </a:r>
            <a:endParaRPr lang="en-GB" b="0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03288"/>
            <a:ext cx="76200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Multivariate Gaussian Density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71760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(</a:t>
            </a: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x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|</a:t>
            </a: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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,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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) = exp( -</a:t>
            </a:r>
            <a:r>
              <a:rPr lang="en-US" sz="3200" dirty="0" smtClean="0">
                <a:solidFill>
                  <a:schemeClr val="bg1"/>
                </a:solidFill>
              </a:rPr>
              <a:t>½</a:t>
            </a:r>
            <a:r>
              <a:rPr lang="en-US" sz="3200" baseline="30000" dirty="0" smtClean="0">
                <a:solidFill>
                  <a:schemeClr val="bg1"/>
                </a:solidFill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(</a:t>
            </a: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x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–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  <a:r>
              <a:rPr kumimoji="0" lang="en-US" sz="32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baseline="30000" dirty="0" smtClean="0">
                <a:solidFill>
                  <a:schemeClr val="bg1"/>
                </a:solidFill>
              </a:rPr>
              <a:t>-1 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dirty="0" smtClean="0">
                <a:solidFill>
                  <a:schemeClr val="bg1"/>
                </a:solidFill>
              </a:rPr>
              <a:t>) )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/ (</a:t>
            </a:r>
            <a:r>
              <a:rPr lang="en-US" sz="32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)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D</a:t>
            </a:r>
            <a:r>
              <a:rPr lang="en-US" sz="3200" baseline="30000" dirty="0" smtClean="0">
                <a:solidFill>
                  <a:schemeClr val="bg1"/>
                </a:solidFill>
              </a:rPr>
              <a:t>/2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|</a:t>
            </a:r>
            <a:r>
              <a:rPr lang="en-US" sz="3200" baseline="30000" dirty="0" smtClean="0">
                <a:solidFill>
                  <a:schemeClr val="bg1"/>
                </a:solidFill>
              </a:rPr>
              <a:t>½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en-US" sz="2800" b="1" u="none" strike="noStrike" kern="1200" cap="none" spc="0" normalizeH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686388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86388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Beta Density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71760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|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,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b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) =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a-1</a:t>
            </a:r>
            <a:r>
              <a:rPr lang="en-US" sz="3200" dirty="0" smtClean="0">
                <a:solidFill>
                  <a:schemeClr val="bg1"/>
                </a:solidFill>
              </a:rPr>
              <a:t>(1 –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b-1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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(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+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b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) /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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(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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(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b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) </a:t>
            </a:r>
            <a:endParaRPr kumimoji="0" lang="en-US" sz="2800" b="1" u="none" strike="noStrike" kern="1200" cap="none" spc="0" normalizeH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03288"/>
            <a:ext cx="76200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Probability Distribution Functions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Bernoulli: Single trial with probability of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success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=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endParaRPr lang="en-US" sz="32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 n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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{0, 1},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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[0, 1]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(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|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) =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2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(1 –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1-n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Binomia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: 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iid Bernoulli trials with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successes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3200" i="1" noProof="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</a:t>
            </a:r>
            <a:r>
              <a:rPr lang="en-US" sz="3200" dirty="0" smtClean="0">
                <a:solidFill>
                  <a:schemeClr val="bg1"/>
                </a:solidFill>
              </a:rPr>
              <a:t> {0, 1, …, 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},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</a:t>
            </a:r>
            <a:r>
              <a:rPr lang="en-US" sz="3200" dirty="0" smtClean="0">
                <a:solidFill>
                  <a:schemeClr val="bg1"/>
                </a:solidFill>
              </a:rPr>
              <a:t> [0, 1], 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C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n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(1 –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N-n</a:t>
            </a:r>
            <a:endParaRPr lang="en-US" sz="32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kumimoji="0" lang="en-US" sz="3200" b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Multinomial: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N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iid trials, outcome k occurs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n</a:t>
            </a:r>
            <a:r>
              <a:rPr lang="en-US" sz="3200" i="1" baseline="-25000" dirty="0" smtClean="0">
                <a:solidFill>
                  <a:schemeClr val="bg1"/>
                </a:solidFill>
                <a:ea typeface="+mj-ea"/>
                <a:cs typeface="+mj-cs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times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b="1" i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</a:t>
            </a:r>
            <a:r>
              <a:rPr lang="en-US" sz="3200" dirty="0" smtClean="0">
                <a:solidFill>
                  <a:schemeClr val="bg1"/>
                </a:solidFill>
              </a:rPr>
              <a:t> {0, 1, …, 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},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=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</a:t>
            </a:r>
            <a:r>
              <a:rPr lang="en-US" sz="3200" dirty="0" smtClean="0">
                <a:solidFill>
                  <a:schemeClr val="bg1"/>
                </a:solidFill>
              </a:rPr>
              <a:t> [0, 1],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= </a:t>
            </a:r>
            <a:r>
              <a:rPr lang="en-US" sz="3200" dirty="0" smtClean="0">
                <a:solidFill>
                  <a:schemeClr val="bg1"/>
                </a:solidFill>
              </a:rPr>
              <a:t>1</a:t>
            </a:r>
            <a:endParaRPr lang="en-US" sz="32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|</a:t>
            </a:r>
            <a:r>
              <a:rPr lang="en-US" sz="2800" i="1" dirty="0" smtClean="0">
                <a:solidFill>
                  <a:schemeClr val="bg1"/>
                </a:solidFill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</a:rPr>
              <a:t>) = </a:t>
            </a:r>
            <a:r>
              <a:rPr lang="en-US" sz="2800" i="1" dirty="0" smtClean="0">
                <a:solidFill>
                  <a:schemeClr val="bg1"/>
                </a:solidFill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! 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</a:t>
            </a:r>
            <a:r>
              <a:rPr lang="en-US" sz="2800" i="1" baseline="-25000" dirty="0" smtClean="0">
                <a:solidFill>
                  <a:schemeClr val="bg1"/>
                </a:solidFill>
              </a:rPr>
              <a:t>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i="1" baseline="-25000" dirty="0" smtClean="0">
                <a:solidFill>
                  <a:schemeClr val="bg1"/>
                </a:solidFill>
              </a:rPr>
              <a:t>k</a:t>
            </a:r>
            <a:r>
              <a:rPr lang="en-US" sz="28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2800" i="1" baseline="10000" dirty="0" smtClean="0">
                <a:solidFill>
                  <a:schemeClr val="bg1"/>
                </a:solidFill>
              </a:rPr>
              <a:t>k</a:t>
            </a:r>
            <a:r>
              <a:rPr lang="en-US" sz="2800" dirty="0" smtClean="0">
                <a:solidFill>
                  <a:schemeClr val="bg1"/>
                </a:solidFill>
              </a:rPr>
              <a:t> /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 n</a:t>
            </a:r>
            <a:r>
              <a:rPr lang="en-US" sz="2800" i="1" baseline="-25000" dirty="0" smtClean="0">
                <a:solidFill>
                  <a:schemeClr val="bg1"/>
                </a:solidFill>
              </a:rPr>
              <a:t>k</a:t>
            </a:r>
            <a:r>
              <a:rPr lang="en-US" sz="2800" dirty="0" smtClean="0">
                <a:solidFill>
                  <a:schemeClr val="bg1"/>
                </a:solidFill>
              </a:rPr>
              <a:t>! </a:t>
            </a:r>
            <a:endParaRPr kumimoji="0" lang="en-US" sz="2800" u="none" strike="noStrike" kern="1200" cap="none" spc="0" normalizeH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Toy 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We don’t know whether a coin is fair or not. We are told that heads occurred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n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times in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N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coin flips.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endParaRPr kumimoji="0" lang="en-US" sz="320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We are asked to predict whether the next coin flip will result in a head or a tail.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endParaRPr kumimoji="0" lang="en-US" sz="320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Let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be a binary random variable such that 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= 1 represents the event that the next coin flip will be a head and 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= 0 that it will be a tail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endParaRPr kumimoji="0" lang="en-US" sz="320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We should predict heads if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=1|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) &gt; </a:t>
            </a:r>
            <a:r>
              <a:rPr lang="en-US" sz="2800" i="1" dirty="0" smtClean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i="1" dirty="0" smtClean="0">
                <a:solidFill>
                  <a:schemeClr val="bg1"/>
                </a:solidFill>
              </a:rPr>
              <a:t>y</a:t>
            </a:r>
            <a:r>
              <a:rPr lang="en-US" sz="2800" dirty="0" smtClean="0">
                <a:solidFill>
                  <a:schemeClr val="bg1"/>
                </a:solidFill>
              </a:rPr>
              <a:t>=0|</a:t>
            </a:r>
            <a:r>
              <a:rPr lang="en-US" sz="2800" i="1" dirty="0" smtClean="0">
                <a:solidFill>
                  <a:schemeClr val="bg1"/>
                </a:solidFill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en-US" sz="2800" i="1" dirty="0" smtClean="0">
                <a:solidFill>
                  <a:schemeClr val="bg1"/>
                </a:solidFill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kumimoji="0" lang="en-US" sz="2800" u="none" strike="noStrike" kern="1200" cap="none" spc="0" normalizeH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Maximum Likelihood Approach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Let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=1|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)  =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and </a:t>
            </a:r>
            <a:r>
              <a:rPr lang="en-US" sz="2800" i="1" dirty="0" smtClean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i="1" dirty="0" smtClean="0">
                <a:solidFill>
                  <a:schemeClr val="bg1"/>
                </a:solidFill>
              </a:rPr>
              <a:t>y</a:t>
            </a:r>
            <a:r>
              <a:rPr lang="en-US" sz="2800" dirty="0" smtClean="0">
                <a:solidFill>
                  <a:schemeClr val="bg1"/>
                </a:solidFill>
              </a:rPr>
              <a:t>=0|</a:t>
            </a:r>
            <a:r>
              <a:rPr lang="en-US" sz="2800" i="1" dirty="0" smtClean="0">
                <a:solidFill>
                  <a:schemeClr val="bg1"/>
                </a:solidFill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en-US" sz="2800" i="1" dirty="0" smtClean="0">
                <a:solidFill>
                  <a:schemeClr val="bg1"/>
                </a:solidFill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) = 1 - 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 so that we should predict heads if 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 &gt; </a:t>
            </a:r>
            <a:r>
              <a:rPr lang="en-US" sz="2800" dirty="0" smtClean="0">
                <a:solidFill>
                  <a:schemeClr val="bg1"/>
                </a:solidFill>
              </a:rPr>
              <a:t>½</a:t>
            </a:r>
            <a:endParaRPr lang="en-US" sz="2800" dirty="0" smtClean="0">
              <a:solidFill>
                <a:schemeClr val="bg1"/>
              </a:solidFill>
              <a:sym typeface="Symbol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endParaRPr kumimoji="0" lang="en-US" sz="280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  <a:sym typeface="Symbol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How should we estimate 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?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endParaRPr kumimoji="0" lang="en-US" sz="280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  <a:sym typeface="Symbol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Assuming that the observed coin flips followed a Binomial distribution, we could choose the value of 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that maximizes the likelihood of observing the data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endParaRPr kumimoji="0" lang="en-US" sz="280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  <a:sym typeface="Symbol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baseline="-250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ML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	= argmax</a:t>
            </a:r>
            <a:r>
              <a:rPr lang="en-US" sz="2800" i="1" baseline="-25000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p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(</a:t>
            </a:r>
            <a:r>
              <a:rPr lang="en-US" sz="2800" i="1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n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|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) = 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argmax</a:t>
            </a:r>
            <a:r>
              <a:rPr lang="en-US" sz="2800" i="1" baseline="-25000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</a:t>
            </a:r>
            <a:r>
              <a:rPr lang="en-US" sz="28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C</a:t>
            </a:r>
            <a:r>
              <a:rPr lang="en-US" sz="2800" i="1" baseline="-25000" dirty="0" smtClean="0">
                <a:solidFill>
                  <a:schemeClr val="bg1"/>
                </a:solidFill>
              </a:rPr>
              <a:t>n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(1 – 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r>
              <a:rPr lang="en-US" sz="2800" i="1" baseline="30000" dirty="0" smtClean="0">
                <a:solidFill>
                  <a:schemeClr val="bg1"/>
                </a:solidFill>
              </a:rPr>
              <a:t>N-n </a:t>
            </a:r>
            <a:endParaRPr lang="en-US" sz="2800" dirty="0" smtClean="0">
              <a:solidFill>
                <a:schemeClr val="bg1"/>
              </a:solidFill>
              <a:ea typeface="+mj-ea"/>
              <a:cs typeface="+mj-cs"/>
              <a:sym typeface="Symbol"/>
            </a:endParaRPr>
          </a:p>
          <a:p>
            <a:pPr lvl="2">
              <a:spcBef>
                <a:spcPct val="0"/>
              </a:spcBef>
              <a:defRPr/>
            </a:pP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= 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argmax</a:t>
            </a:r>
            <a:r>
              <a:rPr lang="en-US" sz="2800" i="1" baseline="-25000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  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n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 log(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) + (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N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 – 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n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) log(1 – 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) </a:t>
            </a:r>
          </a:p>
          <a:p>
            <a:pPr lvl="2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= </a:t>
            </a:r>
            <a:r>
              <a:rPr lang="en-US" sz="2800" i="1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n 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/ </a:t>
            </a:r>
            <a:r>
              <a:rPr lang="en-US" sz="2800" i="1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N</a:t>
            </a:r>
            <a:endParaRPr lang="en-US" sz="2800" dirty="0" smtClean="0">
              <a:solidFill>
                <a:srgbClr val="FFC000"/>
              </a:solidFill>
              <a:ea typeface="+mj-ea"/>
              <a:cs typeface="+mj-cs"/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C000"/>
                </a:solidFill>
                <a:ea typeface="+mj-ea"/>
                <a:cs typeface="+mj-cs"/>
                <a:sym typeface="Symbol"/>
              </a:rPr>
              <a:t> We should predict heads if </a:t>
            </a:r>
            <a:r>
              <a:rPr lang="en-US" sz="2800" i="1" dirty="0" smtClean="0">
                <a:solidFill>
                  <a:srgbClr val="FFC000"/>
                </a:solidFill>
                <a:ea typeface="+mj-ea"/>
                <a:cs typeface="+mj-cs"/>
                <a:sym typeface="Symbol"/>
              </a:rPr>
              <a:t>n</a:t>
            </a:r>
            <a:r>
              <a:rPr lang="en-US" sz="2800" dirty="0" smtClean="0">
                <a:solidFill>
                  <a:srgbClr val="FFC000"/>
                </a:solidFill>
                <a:ea typeface="+mj-ea"/>
                <a:cs typeface="+mj-cs"/>
                <a:sym typeface="Symbol"/>
              </a:rPr>
              <a:t> &gt; </a:t>
            </a:r>
            <a:r>
              <a:rPr lang="en-US" sz="2800" dirty="0" smtClean="0">
                <a:solidFill>
                  <a:schemeClr val="bg1"/>
                </a:solidFill>
              </a:rPr>
              <a:t>½ </a:t>
            </a:r>
            <a:r>
              <a:rPr lang="en-US" sz="2800" i="1" dirty="0" smtClean="0">
                <a:solidFill>
                  <a:srgbClr val="FFC000"/>
                </a:solidFill>
                <a:ea typeface="+mj-ea"/>
                <a:cs typeface="+mj-cs"/>
                <a:sym typeface="Symbol"/>
              </a:rPr>
              <a:t>N</a:t>
            </a:r>
            <a:endParaRPr lang="en-US" sz="2800" i="1" dirty="0" smtClean="0">
              <a:solidFill>
                <a:schemeClr val="bg1"/>
              </a:solidFill>
              <a:ea typeface="+mj-ea"/>
              <a:cs typeface="+mj-cs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Maximum </a:t>
            </a:r>
            <a:r>
              <a:rPr lang="en-US" i="1" dirty="0" smtClean="0">
                <a:solidFill>
                  <a:schemeClr val="bg1"/>
                </a:solidFill>
              </a:rPr>
              <a:t>A Posteriori</a:t>
            </a:r>
            <a:r>
              <a:rPr lang="en-US" dirty="0" smtClean="0">
                <a:solidFill>
                  <a:schemeClr val="bg1"/>
                </a:solidFill>
              </a:rPr>
              <a:t> Approach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We should choose the value of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maximizing the posterior probability of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 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conditioned on the data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ea typeface="+mj-ea"/>
              <a:cs typeface="+mj-cs"/>
              <a:sym typeface="Symbol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We assume a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Binomial likelihood :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|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= 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C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n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(1 –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N-n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Beta prior : 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a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)=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a-1</a:t>
            </a:r>
            <a:r>
              <a:rPr lang="en-US" sz="3200" dirty="0" smtClean="0">
                <a:solidFill>
                  <a:schemeClr val="bg1"/>
                </a:solidFill>
              </a:rPr>
              <a:t>(1–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b-1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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a</a:t>
            </a:r>
            <a:r>
              <a:rPr lang="en-US" sz="3200" dirty="0" smtClean="0">
                <a:solidFill>
                  <a:schemeClr val="bg1"/>
                </a:solidFill>
              </a:rPr>
              <a:t>+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)/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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a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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endParaRPr lang="en-US" sz="3200" dirty="0" smtClean="0">
              <a:solidFill>
                <a:schemeClr val="bg1"/>
              </a:solidFill>
              <a:ea typeface="+mj-ea"/>
              <a:cs typeface="+mj-cs"/>
              <a:sym typeface="Symbol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ea typeface="+mj-ea"/>
              <a:cs typeface="+mj-cs"/>
              <a:sym typeface="Symbol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baseline="-25000" dirty="0" smtClean="0">
                <a:solidFill>
                  <a:schemeClr val="bg1"/>
                </a:solidFill>
                <a:sym typeface="Symbol"/>
              </a:rPr>
              <a:t>MAP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 = argmax</a:t>
            </a:r>
            <a:r>
              <a:rPr lang="en-US" sz="2800" i="1" baseline="-25000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  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|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) = argmax</a:t>
            </a:r>
            <a:r>
              <a:rPr lang="en-US" sz="2800" i="1" baseline="-25000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  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|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 p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|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) </a:t>
            </a:r>
          </a:p>
          <a:p>
            <a:pPr lvl="1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	 = 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argmax</a:t>
            </a:r>
            <a:r>
              <a:rPr lang="en-US" sz="2800" i="1" baseline="-25000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 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n </a:t>
            </a:r>
            <a:r>
              <a:rPr lang="en-US" sz="3200" dirty="0" smtClean="0">
                <a:solidFill>
                  <a:schemeClr val="bg1"/>
                </a:solidFill>
              </a:rPr>
              <a:t>(1 –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N-n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a-1 </a:t>
            </a:r>
            <a:r>
              <a:rPr lang="en-US" sz="3200" dirty="0" smtClean="0">
                <a:solidFill>
                  <a:schemeClr val="bg1"/>
                </a:solidFill>
              </a:rPr>
              <a:t>(1–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b-1 </a:t>
            </a: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 lvl="2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= (</a:t>
            </a:r>
            <a:r>
              <a:rPr lang="en-US" sz="2800" i="1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n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+</a:t>
            </a:r>
            <a:r>
              <a:rPr lang="en-US" sz="2800" i="1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-1) / (</a:t>
            </a:r>
            <a:r>
              <a:rPr lang="en-US" sz="2800" i="1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N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+</a:t>
            </a:r>
            <a:r>
              <a:rPr lang="en-US" sz="2800" i="1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+</a:t>
            </a:r>
            <a:r>
              <a:rPr lang="en-US" sz="2800" i="1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-2)	</a:t>
            </a:r>
            <a:r>
              <a:rPr lang="en-US" sz="14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as if we saw an extra </a:t>
            </a:r>
            <a:r>
              <a:rPr lang="en-US" sz="1400" i="1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a</a:t>
            </a:r>
            <a:r>
              <a:rPr lang="en-US" sz="14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– 1 heads &amp; </a:t>
            </a:r>
            <a:r>
              <a:rPr lang="en-US" sz="1400" i="1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b</a:t>
            </a:r>
            <a:r>
              <a:rPr lang="en-US" sz="14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– 1 tails</a:t>
            </a:r>
          </a:p>
          <a:p>
            <a:pPr lvl="2">
              <a:spcBef>
                <a:spcPct val="0"/>
              </a:spcBef>
              <a:defRPr/>
            </a:pPr>
            <a:endParaRPr lang="en-US" sz="2800" dirty="0" smtClean="0">
              <a:solidFill>
                <a:schemeClr val="bg1"/>
              </a:solidFill>
              <a:ea typeface="+mj-ea"/>
              <a:cs typeface="+mj-cs"/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We should predict heads if </a:t>
            </a:r>
            <a:r>
              <a:rPr lang="en-US" sz="2800" i="1" dirty="0" smtClean="0">
                <a:solidFill>
                  <a:srgbClr val="FFC000"/>
                </a:solidFill>
                <a:sym typeface="Symbol"/>
              </a:rPr>
              <a:t>n</a:t>
            </a:r>
            <a:r>
              <a:rPr lang="en-US" sz="2800" dirty="0" smtClean="0">
                <a:solidFill>
                  <a:srgbClr val="FFC000"/>
                </a:solidFill>
                <a:sym typeface="Symbol"/>
              </a:rPr>
              <a:t> &gt; </a:t>
            </a:r>
            <a:r>
              <a:rPr lang="en-US" sz="2800" dirty="0" smtClean="0">
                <a:solidFill>
                  <a:schemeClr val="bg1"/>
                </a:solidFill>
              </a:rPr>
              <a:t>½ (</a:t>
            </a:r>
            <a:r>
              <a:rPr lang="en-US" sz="2800" i="1" dirty="0" smtClean="0">
                <a:solidFill>
                  <a:srgbClr val="FFC000"/>
                </a:solidFill>
                <a:sym typeface="Symbol"/>
              </a:rPr>
              <a:t>N </a:t>
            </a:r>
            <a:r>
              <a:rPr lang="en-US" sz="2800" dirty="0" smtClean="0">
                <a:solidFill>
                  <a:srgbClr val="FFC000"/>
                </a:solidFill>
                <a:sym typeface="Symbol"/>
              </a:rPr>
              <a:t>+</a:t>
            </a:r>
            <a:r>
              <a:rPr lang="en-US" sz="2800" i="1" dirty="0" smtClean="0">
                <a:solidFill>
                  <a:srgbClr val="FFC000"/>
                </a:solidFill>
                <a:sym typeface="Symbol"/>
              </a:rPr>
              <a:t> b </a:t>
            </a:r>
            <a:r>
              <a:rPr lang="en-US" sz="2800" dirty="0" smtClean="0">
                <a:solidFill>
                  <a:srgbClr val="FFC000"/>
                </a:solidFill>
                <a:sym typeface="Symbol"/>
              </a:rPr>
              <a:t>–</a:t>
            </a:r>
            <a:r>
              <a:rPr lang="en-US" sz="2800" i="1" dirty="0" smtClean="0">
                <a:solidFill>
                  <a:srgbClr val="FFC000"/>
                </a:solidFill>
                <a:sym typeface="Symbol"/>
              </a:rPr>
              <a:t> a</a:t>
            </a:r>
            <a:r>
              <a:rPr lang="en-US" sz="2800" dirty="0" smtClean="0">
                <a:solidFill>
                  <a:srgbClr val="FFC000"/>
                </a:solidFill>
                <a:sym typeface="Symbol"/>
              </a:rPr>
              <a:t>)</a:t>
            </a:r>
            <a:endParaRPr lang="en-US" sz="2800" dirty="0" smtClean="0">
              <a:solidFill>
                <a:schemeClr val="bg1"/>
              </a:solidFill>
              <a:ea typeface="+mj-ea"/>
              <a:cs typeface="+mj-cs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464"/>
            <a:ext cx="77724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Binary Classification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http://missmalini.files.wordpress.com/2009/03/madhubala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285860"/>
            <a:ext cx="2286016" cy="3411879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4282" y="5072074"/>
            <a:ext cx="892971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Is this person Madhubala or not?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Is this person male or female?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Is this person beautiful or not?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Bayesian Approach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We should marginalize over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ea typeface="+mj-ea"/>
              <a:cs typeface="+mj-cs"/>
              <a:sym typeface="Symbol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i="1" dirty="0" smtClean="0">
                <a:solidFill>
                  <a:schemeClr val="bg1"/>
                </a:solidFill>
              </a:rPr>
              <a:t>y</a:t>
            </a:r>
            <a:r>
              <a:rPr lang="en-US" sz="2800" dirty="0" smtClean="0">
                <a:solidFill>
                  <a:schemeClr val="bg1"/>
                </a:solidFill>
              </a:rPr>
              <a:t>=1|</a:t>
            </a:r>
            <a:r>
              <a:rPr lang="en-US" sz="2800" i="1" dirty="0" smtClean="0">
                <a:solidFill>
                  <a:schemeClr val="bg1"/>
                </a:solidFill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en-US" sz="2800" i="1" dirty="0" smtClean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en-US" sz="2800" i="1" dirty="0" smtClean="0">
                <a:solidFill>
                  <a:schemeClr val="bg1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)	= 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</a:t>
            </a:r>
            <a:r>
              <a:rPr lang="en-US" sz="2800" i="1" baseline="-25000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i="1" dirty="0" smtClean="0">
                <a:solidFill>
                  <a:schemeClr val="bg1"/>
                </a:solidFill>
              </a:rPr>
              <a:t>y</a:t>
            </a:r>
            <a:r>
              <a:rPr lang="en-US" sz="2800" dirty="0" smtClean="0">
                <a:solidFill>
                  <a:schemeClr val="bg1"/>
                </a:solidFill>
              </a:rPr>
              <a:t>=1|</a:t>
            </a:r>
            <a:r>
              <a:rPr lang="en-US" sz="2800" i="1" dirty="0" smtClean="0">
                <a:solidFill>
                  <a:schemeClr val="bg1"/>
                </a:solidFill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  <a:r>
              <a:rPr lang="en-US" sz="2800" i="1" dirty="0" smtClean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</a:rPr>
              <a:t>|</a:t>
            </a:r>
            <a:r>
              <a:rPr lang="en-US" sz="2800" i="1" dirty="0" smtClean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en-US" sz="2800" i="1" dirty="0" smtClean="0">
                <a:solidFill>
                  <a:schemeClr val="bg1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en-US" sz="2800" i="1" dirty="0" smtClean="0">
                <a:solidFill>
                  <a:schemeClr val="bg1"/>
                </a:solidFill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  <a:r>
              <a:rPr lang="en-US" sz="2800" i="1" dirty="0" smtClean="0">
                <a:solidFill>
                  <a:schemeClr val="bg1"/>
                </a:solidFill>
              </a:rPr>
              <a:t>d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6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= 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</a:t>
            </a:r>
            <a:r>
              <a:rPr lang="en-US" sz="2800" i="1" baseline="-25000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</a:rPr>
              <a:t>|</a:t>
            </a:r>
            <a:r>
              <a:rPr lang="en-US" sz="2800" i="1" dirty="0" smtClean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en-US" sz="2800" i="1" dirty="0" smtClean="0">
                <a:solidFill>
                  <a:schemeClr val="bg1"/>
                </a:solidFill>
              </a:rPr>
              <a:t>b,</a:t>
            </a:r>
            <a:r>
              <a:rPr lang="en-US" sz="2800" dirty="0" smtClean="0">
                <a:solidFill>
                  <a:schemeClr val="bg1"/>
                </a:solidFill>
              </a:rPr>
              <a:t>n) </a:t>
            </a:r>
            <a:r>
              <a:rPr lang="en-US" sz="2800" i="1" dirty="0" smtClean="0">
                <a:solidFill>
                  <a:schemeClr val="bg1"/>
                </a:solidFill>
              </a:rPr>
              <a:t>d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</a:p>
          <a:p>
            <a:pPr lvl="6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sym typeface="Symbol"/>
              </a:rPr>
              <a:t>= </a:t>
            </a:r>
            <a:r>
              <a:rPr lang="en-US" sz="2800" i="1" baseline="-25000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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2800" dirty="0" smtClean="0">
                <a:solidFill>
                  <a:schemeClr val="bg1"/>
                </a:solidFill>
              </a:rPr>
              <a:t>|</a:t>
            </a:r>
            <a:r>
              <a:rPr lang="en-US" sz="2800" i="1" dirty="0" smtClean="0">
                <a:solidFill>
                  <a:schemeClr val="bg1"/>
                </a:solidFill>
              </a:rPr>
              <a:t>a </a:t>
            </a:r>
            <a:r>
              <a:rPr lang="en-US" sz="2800" dirty="0" smtClean="0">
                <a:solidFill>
                  <a:schemeClr val="bg1"/>
                </a:solidFill>
              </a:rPr>
              <a:t>+ </a:t>
            </a:r>
            <a:r>
              <a:rPr lang="en-US" sz="2800" i="1" dirty="0" smtClean="0">
                <a:solidFill>
                  <a:schemeClr val="bg1"/>
                </a:solidFill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i="1" dirty="0" smtClean="0">
                <a:solidFill>
                  <a:schemeClr val="bg1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 + </a:t>
            </a:r>
            <a:r>
              <a:rPr lang="en-US" sz="2800" i="1" dirty="0" smtClean="0">
                <a:solidFill>
                  <a:schemeClr val="bg1"/>
                </a:solidFill>
              </a:rPr>
              <a:t>N </a:t>
            </a:r>
            <a:r>
              <a:rPr lang="en-US" sz="2800" dirty="0" smtClean="0">
                <a:solidFill>
                  <a:schemeClr val="bg1"/>
                </a:solidFill>
              </a:rPr>
              <a:t>–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n) </a:t>
            </a:r>
            <a:r>
              <a:rPr lang="en-US" sz="2800" i="1" dirty="0" smtClean="0">
                <a:solidFill>
                  <a:schemeClr val="bg1"/>
                </a:solidFill>
              </a:rPr>
              <a:t>d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</a:t>
            </a:r>
            <a:endParaRPr lang="en-US" sz="2800" dirty="0" smtClean="0">
              <a:solidFill>
                <a:schemeClr val="bg1"/>
              </a:solidFill>
              <a:ea typeface="+mj-ea"/>
              <a:cs typeface="+mj-cs"/>
              <a:sym typeface="Symbol"/>
            </a:endParaRPr>
          </a:p>
          <a:p>
            <a:pPr lvl="6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= 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n 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+ 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) / (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 + 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 + </a:t>
            </a:r>
            <a:r>
              <a:rPr lang="en-US" sz="2800" i="1" dirty="0" smtClean="0">
                <a:solidFill>
                  <a:schemeClr val="bg1"/>
                </a:solidFill>
                <a:sym typeface="Symbol"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) </a:t>
            </a:r>
            <a:r>
              <a:rPr lang="en-US" sz="1400" dirty="0" smtClean="0">
                <a:solidFill>
                  <a:prstClr val="white"/>
                </a:solidFill>
                <a:sym typeface="Symbol"/>
              </a:rPr>
              <a:t>as if we saw an extra </a:t>
            </a:r>
            <a:r>
              <a:rPr lang="en-US" sz="1400" i="1" dirty="0" smtClean="0">
                <a:solidFill>
                  <a:prstClr val="white"/>
                </a:solidFill>
                <a:sym typeface="Symbol"/>
              </a:rPr>
              <a:t>a</a:t>
            </a:r>
            <a:r>
              <a:rPr lang="en-US" sz="1400" dirty="0" smtClean="0">
                <a:solidFill>
                  <a:prstClr val="white"/>
                </a:solidFill>
                <a:sym typeface="Symbol"/>
              </a:rPr>
              <a:t> heads &amp; </a:t>
            </a:r>
            <a:r>
              <a:rPr lang="en-US" sz="1400" i="1" dirty="0" smtClean="0">
                <a:solidFill>
                  <a:prstClr val="white"/>
                </a:solidFill>
                <a:sym typeface="Symbol"/>
              </a:rPr>
              <a:t>b</a:t>
            </a:r>
            <a:r>
              <a:rPr lang="en-US" sz="1400" dirty="0" smtClean="0">
                <a:solidFill>
                  <a:prstClr val="white"/>
                </a:solidFill>
                <a:sym typeface="Symbol"/>
              </a:rPr>
              <a:t> tails</a:t>
            </a:r>
            <a:endParaRPr lang="en-US" sz="2800" dirty="0" smtClean="0">
              <a:solidFill>
                <a:schemeClr val="bg1"/>
              </a:solidFill>
              <a:ea typeface="+mj-ea"/>
              <a:cs typeface="+mj-cs"/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bg1"/>
              </a:solidFill>
              <a:ea typeface="+mj-ea"/>
              <a:cs typeface="+mj-cs"/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We should predict heads if </a:t>
            </a:r>
            <a:r>
              <a:rPr lang="en-US" sz="2800" i="1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n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&gt; </a:t>
            </a:r>
            <a:r>
              <a:rPr lang="en-US" sz="2800" dirty="0" smtClean="0">
                <a:solidFill>
                  <a:schemeClr val="bg1"/>
                </a:solidFill>
              </a:rPr>
              <a:t>½ 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(</a:t>
            </a:r>
            <a:r>
              <a:rPr lang="en-US" sz="2800" i="1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N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+ </a:t>
            </a:r>
            <a:r>
              <a:rPr lang="en-US" sz="2800" i="1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– </a:t>
            </a:r>
            <a:r>
              <a:rPr lang="en-US" sz="2800" i="1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bg1"/>
              </a:solidFill>
              <a:ea typeface="+mj-ea"/>
              <a:cs typeface="+mj-cs"/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The Bayesian and MAP prediction coincide in this case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bg1"/>
              </a:solidFill>
              <a:ea typeface="+mj-ea"/>
              <a:cs typeface="+mj-cs"/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In the very large data limit, both the Bayesian and MAP prediction coincide with the ML prediction (</a:t>
            </a:r>
            <a:r>
              <a:rPr lang="en-US" sz="2800" i="1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n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&gt; </a:t>
            </a:r>
            <a:r>
              <a:rPr lang="en-US" sz="2800" dirty="0" smtClean="0">
                <a:solidFill>
                  <a:schemeClr val="bg1"/>
                </a:solidFill>
              </a:rPr>
              <a:t>½ </a:t>
            </a:r>
            <a:r>
              <a:rPr lang="en-US" sz="2800" i="1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N</a:t>
            </a:r>
            <a:r>
              <a:rPr lang="en-US" sz="28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07424"/>
            <a:ext cx="7772400" cy="2243152"/>
          </a:xfrm>
        </p:spPr>
        <p:txBody>
          <a:bodyPr>
            <a:noAutofit/>
          </a:bodyPr>
          <a:lstStyle/>
          <a:p>
            <a:r>
              <a:rPr lang="en-US" sz="7000" dirty="0" smtClean="0">
                <a:solidFill>
                  <a:schemeClr val="bg1"/>
                </a:solidFill>
              </a:rPr>
              <a:t>Classification</a:t>
            </a:r>
            <a:endParaRPr lang="en-US" sz="7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572000" y="1219200"/>
            <a:ext cx="0" cy="5181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rot="5400000">
            <a:off x="4572000" y="-533400"/>
            <a:ext cx="0" cy="7924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5000625" y="4648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5683250" y="3962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3719513" y="38100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5181600" y="64008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>
            <a:off x="7102475" y="5959475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543800" y="48768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7772400" y="3048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5486400" y="2054225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6096000" y="4724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>
            <a:off x="7467600" y="2819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8077200" y="3886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5943600" y="55626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8" name="Oval 32"/>
          <p:cNvSpPr>
            <a:spLocks noChangeArrowheads="1"/>
          </p:cNvSpPr>
          <p:nvPr/>
        </p:nvSpPr>
        <p:spPr bwMode="auto">
          <a:xfrm>
            <a:off x="8458200" y="6172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>
            <a:off x="3200400" y="14478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1143000" y="4343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>
            <a:off x="1981200" y="44196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2667000" y="2819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3" name="Oval 37"/>
          <p:cNvSpPr>
            <a:spLocks noChangeArrowheads="1"/>
          </p:cNvSpPr>
          <p:nvPr/>
        </p:nvSpPr>
        <p:spPr bwMode="auto">
          <a:xfrm>
            <a:off x="838200" y="2438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0" y="90464"/>
            <a:ext cx="9144000" cy="7858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Binary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Classification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Approaches to Classification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Memorization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Can not deal with previously unseen data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Large scale annotated data acquisition cost might be very high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Rule based expert system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Dependent on the competence of the expert.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Complex problems lead to a proliferation of rules, exceptions, exceptions to exceptions,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etc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Rules might not transfer to similar problems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en-US" sz="3200" noProof="0" dirty="0" smtClean="0">
                <a:solidFill>
                  <a:schemeClr val="bg1"/>
                </a:solidFill>
                <a:ea typeface="+mj-ea"/>
                <a:cs typeface="+mj-cs"/>
              </a:rPr>
              <a:t>Learning from training data and prior knowledge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Focuses on generalization to novel data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464"/>
            <a:ext cx="77724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26432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Training Data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Set of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N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labeled examples of the form (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ea typeface="+mj-ea"/>
                <a:cs typeface="+mj-cs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,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  <a:ea typeface="+mj-ea"/>
                <a:cs typeface="+mj-cs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Feature vector – 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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</a:t>
            </a:r>
            <a:r>
              <a:rPr lang="en-US" sz="3200" i="1" baseline="30000" dirty="0" smtClean="0">
                <a:solidFill>
                  <a:schemeClr val="bg1"/>
                </a:solidFill>
                <a:ea typeface="+mj-ea"/>
                <a:cs typeface="+mj-cs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. 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= [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  <a:ea typeface="+mj-ea"/>
                <a:cs typeface="+mj-cs"/>
              </a:rPr>
              <a:t>1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  <a:ea typeface="+mj-ea"/>
                <a:cs typeface="+mj-cs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… 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ea typeface="+mj-ea"/>
                <a:cs typeface="+mj-cs"/>
              </a:rPr>
              <a:t>N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]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Label –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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{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1}.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= [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y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1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,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y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2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…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y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N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]</a:t>
            </a:r>
            <a:r>
              <a:rPr lang="en-US" sz="3200" i="1" baseline="30000" dirty="0" smtClean="0">
                <a:solidFill>
                  <a:schemeClr val="bg1"/>
                </a:solidFill>
                <a:ea typeface="+mj-ea"/>
                <a:cs typeface="+mj-cs"/>
              </a:rPr>
              <a:t>t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. 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=diag(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)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Example – Gender Identification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Picture 2" descr="http://missmalini.files.wordpress.com/2009/03/madhubala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2135" y="3911813"/>
            <a:ext cx="765835" cy="1143008"/>
          </a:xfrm>
          <a:prstGeom prst="rect">
            <a:avLst/>
          </a:prstGeom>
          <a:noFill/>
        </p:spPr>
      </p:pic>
      <p:pic>
        <p:nvPicPr>
          <p:cNvPr id="7" name="Picture 2" descr="http://thatshindi.oneindia.in/img/2009/01/08-lalu-yada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2364" y="5458918"/>
            <a:ext cx="914406" cy="1143008"/>
          </a:xfrm>
          <a:prstGeom prst="rect">
            <a:avLst/>
          </a:prstGeom>
          <a:noFill/>
        </p:spPr>
      </p:pic>
      <p:pic>
        <p:nvPicPr>
          <p:cNvPr id="8" name="Picture 4" descr="http://www.rumela.com/albums/bipasha/bipasha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2364" y="3892134"/>
            <a:ext cx="994214" cy="1143008"/>
          </a:xfrm>
          <a:prstGeom prst="rect">
            <a:avLst/>
          </a:prstGeom>
          <a:noFill/>
        </p:spPr>
      </p:pic>
      <p:pic>
        <p:nvPicPr>
          <p:cNvPr id="9" name="Picture 6" descr="http://www.gobollywood.com/profile/rakhi-saw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4351" y="5458918"/>
            <a:ext cx="930553" cy="1143008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42910" y="4143380"/>
            <a:ext cx="3714776" cy="714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  <a:ea typeface="+mj-ea"/>
                <a:cs typeface="+mj-cs"/>
              </a:rPr>
              <a:t>1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=            ,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y</a:t>
            </a:r>
            <a:r>
              <a:rPr lang="en-US" sz="3200" baseline="-25000" dirty="0" smtClean="0">
                <a:solidFill>
                  <a:schemeClr val="bg1"/>
                </a:solidFill>
                <a:ea typeface="+mj-ea"/>
                <a:cs typeface="+mj-cs"/>
              </a:rPr>
              <a:t>1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= +1)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57752" y="4143380"/>
            <a:ext cx="3714776" cy="714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  <a:ea typeface="+mj-ea"/>
                <a:cs typeface="+mj-cs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=              ,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y</a:t>
            </a:r>
            <a:r>
              <a:rPr lang="en-US" sz="3200" baseline="-25000" dirty="0" smtClean="0">
                <a:solidFill>
                  <a:schemeClr val="bg1"/>
                </a:solidFill>
                <a:ea typeface="+mj-ea"/>
                <a:cs typeface="+mj-cs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= +1)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2910" y="5715016"/>
            <a:ext cx="3714776" cy="714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  <a:ea typeface="+mj-ea"/>
                <a:cs typeface="+mj-cs"/>
              </a:rPr>
              <a:t>3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=             ,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y</a:t>
            </a:r>
            <a:r>
              <a:rPr lang="en-US" sz="3200" baseline="-25000" dirty="0" smtClean="0">
                <a:solidFill>
                  <a:schemeClr val="bg1"/>
                </a:solidFill>
                <a:ea typeface="+mj-ea"/>
                <a:cs typeface="+mj-cs"/>
              </a:rPr>
              <a:t>3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= +1)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57752" y="5715016"/>
            <a:ext cx="3714776" cy="714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  <a:ea typeface="+mj-ea"/>
                <a:cs typeface="+mj-cs"/>
              </a:rPr>
              <a:t>4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=             ,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y</a:t>
            </a:r>
            <a:r>
              <a:rPr lang="en-US" sz="3200" baseline="-25000" dirty="0" smtClean="0">
                <a:solidFill>
                  <a:schemeClr val="bg1"/>
                </a:solidFill>
                <a:ea typeface="+mj-ea"/>
                <a:cs typeface="+mj-cs"/>
              </a:rPr>
              <a:t>4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= -1)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572000" y="1219200"/>
            <a:ext cx="0" cy="5181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rot="5400000">
            <a:off x="4572000" y="-533400"/>
            <a:ext cx="0" cy="7924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5000625" y="4648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5683250" y="3962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3719513" y="38100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5181600" y="64008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>
            <a:off x="7102475" y="5959475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543800" y="48768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7772400" y="3048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5486400" y="2054225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6096000" y="4724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>
            <a:off x="7467600" y="2819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8077200" y="3886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5943600" y="55626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8" name="Oval 32"/>
          <p:cNvSpPr>
            <a:spLocks noChangeArrowheads="1"/>
          </p:cNvSpPr>
          <p:nvPr/>
        </p:nvSpPr>
        <p:spPr bwMode="auto">
          <a:xfrm>
            <a:off x="8458200" y="6172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>
            <a:off x="3200400" y="14478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1143000" y="4343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>
            <a:off x="1981200" y="44196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2667000" y="2819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3" name="Oval 37"/>
          <p:cNvSpPr>
            <a:spLocks noChangeArrowheads="1"/>
          </p:cNvSpPr>
          <p:nvPr/>
        </p:nvSpPr>
        <p:spPr bwMode="auto">
          <a:xfrm>
            <a:off x="838200" y="2438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0" y="90464"/>
            <a:ext cx="9144000" cy="7858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Binary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Classification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676400" y="5638800"/>
            <a:ext cx="175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w</a:t>
            </a:r>
            <a:r>
              <a:rPr lang="en-GB" b="0" baseline="30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GB" b="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+ </a:t>
            </a:r>
            <a:r>
              <a:rPr lang="en-GB" b="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b = </a:t>
            </a:r>
            <a:r>
              <a:rPr lang="en-GB" b="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572000" y="1219200"/>
            <a:ext cx="0" cy="5181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rot="5400000">
            <a:off x="4572000" y="-533400"/>
            <a:ext cx="0" cy="7924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rot="2700000">
            <a:off x="4876800" y="1258888"/>
            <a:ext cx="0" cy="5181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724400" y="3394075"/>
            <a:ext cx="3952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b</a:t>
            </a:r>
            <a:endParaRPr lang="en-GB" b="0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rot="-2700000">
            <a:off x="4765675" y="3328988"/>
            <a:ext cx="0" cy="5476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rot="-2700000">
            <a:off x="4038600" y="4786313"/>
            <a:ext cx="0" cy="5476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733800" y="5029200"/>
            <a:ext cx="381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w</a:t>
            </a:r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5000625" y="4648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5683250" y="3962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3719513" y="38100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5181600" y="64008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>
            <a:off x="7102475" y="5959475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543800" y="48768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7772400" y="3048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5486400" y="2054225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6096000" y="4724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>
            <a:off x="7467600" y="2819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8077200" y="3886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5943600" y="55626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8" name="Oval 32"/>
          <p:cNvSpPr>
            <a:spLocks noChangeArrowheads="1"/>
          </p:cNvSpPr>
          <p:nvPr/>
        </p:nvSpPr>
        <p:spPr bwMode="auto">
          <a:xfrm>
            <a:off x="8458200" y="6172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>
            <a:off x="3200400" y="14478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1143000" y="4343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>
            <a:off x="1981200" y="44196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2667000" y="2819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3" name="Oval 37"/>
          <p:cNvSpPr>
            <a:spLocks noChangeArrowheads="1"/>
          </p:cNvSpPr>
          <p:nvPr/>
        </p:nvSpPr>
        <p:spPr bwMode="auto">
          <a:xfrm>
            <a:off x="838200" y="2438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0" y="90464"/>
            <a:ext cx="9144000" cy="7858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Binary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Classification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42844" y="6375422"/>
            <a:ext cx="114300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1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</a:t>
            </a:r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= [</a:t>
            </a:r>
            <a:r>
              <a:rPr lang="en-GB" b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w</a:t>
            </a:r>
            <a:r>
              <a:rPr lang="en-GB" baseline="3000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GB" b="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; </a:t>
            </a:r>
            <a:r>
              <a:rPr lang="en-GB" b="0" i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b</a:t>
            </a:r>
            <a:r>
              <a:rPr lang="en-GB" b="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]</a:t>
            </a:r>
            <a:endParaRPr lang="en-GB" b="0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Bayes’ Decision Rule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Bayes’ decision rule </a:t>
            </a:r>
          </a:p>
          <a:p>
            <a:pPr lvl="1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      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=+1|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) &gt;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=-1|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) ?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= +1 :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= -1</a:t>
            </a:r>
          </a:p>
          <a:p>
            <a:pPr lvl="1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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=+1|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 &gt; </a:t>
            </a:r>
            <a:r>
              <a:rPr lang="en-US" sz="3200" i="1" dirty="0" smtClean="0">
                <a:solidFill>
                  <a:schemeClr val="bg1"/>
                </a:solidFill>
              </a:rPr>
              <a:t>½</a:t>
            </a:r>
            <a:r>
              <a:rPr lang="en-US" sz="3200" dirty="0" smtClean="0">
                <a:solidFill>
                  <a:schemeClr val="bg1"/>
                </a:solidFill>
              </a:rPr>
              <a:t> ? 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 = +1 : 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 = -1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832" y="2625310"/>
            <a:ext cx="5548335" cy="416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Issues to Think About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Bayesian versus MAP versus ML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Should we choose just one function to explain the data?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If yes, should this be the function that explains the data the best?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What about prior knowledge?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Generative versus Discriminative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Can we learn from “positive” data alone?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Should we model the data distribution?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Are there any missing variables?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Do we just care about the final decision?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Bayesian Approach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,X,Y)	= 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</a:t>
            </a:r>
            <a:r>
              <a:rPr lang="en-US" sz="3200" baseline="-250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y,f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,X,Y) </a:t>
            </a:r>
            <a:r>
              <a:rPr lang="en-US" sz="3200" i="1" dirty="0" smtClean="0">
                <a:solidFill>
                  <a:schemeClr val="bg1"/>
                </a:solidFill>
              </a:rPr>
              <a:t>df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		</a:t>
            </a:r>
            <a:r>
              <a:rPr lang="en-US" sz="3200" dirty="0" smtClean="0">
                <a:solidFill>
                  <a:schemeClr val="bg1"/>
                </a:solidFill>
              </a:rPr>
              <a:t>=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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,X,Y)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,X,Y) </a:t>
            </a:r>
            <a:r>
              <a:rPr lang="en-US" sz="3200" i="1" dirty="0" smtClean="0">
                <a:solidFill>
                  <a:schemeClr val="bg1"/>
                </a:solidFill>
              </a:rPr>
              <a:t>df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		</a:t>
            </a:r>
            <a:r>
              <a:rPr lang="en-US" sz="3200" dirty="0" smtClean="0">
                <a:solidFill>
                  <a:schemeClr val="bg1"/>
                </a:solidFill>
              </a:rPr>
              <a:t>=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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|X,Y) </a:t>
            </a:r>
            <a:r>
              <a:rPr lang="en-US" sz="3200" i="1" dirty="0" smtClean="0">
                <a:solidFill>
                  <a:schemeClr val="bg1"/>
                </a:solidFill>
              </a:rPr>
              <a:t>df</a:t>
            </a:r>
          </a:p>
          <a:p>
            <a:pPr lvl="0">
              <a:spcBef>
                <a:spcPct val="0"/>
              </a:spcBef>
              <a:defRPr/>
            </a:pP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This integral is often intractable.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To solve it we can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Choose the distributions so that the solution is analytic (conjugate priors)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Approximate the true distribution of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err="1" smtClean="0">
                <a:solidFill>
                  <a:schemeClr val="bg1"/>
                </a:solidFill>
              </a:rPr>
              <a:t>f</a:t>
            </a:r>
            <a:r>
              <a:rPr lang="en-US" sz="3200" dirty="0" err="1" smtClean="0">
                <a:solidFill>
                  <a:schemeClr val="bg1"/>
                </a:solidFill>
              </a:rPr>
              <a:t>|X,Y</a:t>
            </a:r>
            <a:r>
              <a:rPr lang="en-US" sz="3200" dirty="0" smtClean="0">
                <a:solidFill>
                  <a:schemeClr val="bg1"/>
                </a:solidFill>
              </a:rPr>
              <a:t>) by a simpler distribution (</a:t>
            </a:r>
            <a:r>
              <a:rPr lang="en-US" sz="3200" dirty="0" err="1" smtClean="0">
                <a:solidFill>
                  <a:schemeClr val="bg1"/>
                </a:solidFill>
              </a:rPr>
              <a:t>variational</a:t>
            </a:r>
            <a:r>
              <a:rPr lang="en-US" sz="3200" dirty="0" smtClean="0">
                <a:solidFill>
                  <a:schemeClr val="bg1"/>
                </a:solidFill>
              </a:rPr>
              <a:t> methods)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Sample from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err="1" smtClean="0">
                <a:solidFill>
                  <a:schemeClr val="bg1"/>
                </a:solidFill>
              </a:rPr>
              <a:t>f</a:t>
            </a:r>
            <a:r>
              <a:rPr lang="en-US" sz="3200" dirty="0" err="1" smtClean="0">
                <a:solidFill>
                  <a:schemeClr val="bg1"/>
                </a:solidFill>
              </a:rPr>
              <a:t>|X,Y</a:t>
            </a:r>
            <a:r>
              <a:rPr lang="en-US" sz="3200" dirty="0" smtClean="0">
                <a:solidFill>
                  <a:schemeClr val="bg1"/>
                </a:solidFill>
              </a:rPr>
              <a:t>) (MCMC)</a:t>
            </a: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464"/>
            <a:ext cx="77724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Multi-Class Classification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http://missmalini.files.wordpress.com/2009/03/madhubala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285860"/>
            <a:ext cx="2286016" cy="3411879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4282" y="5072074"/>
            <a:ext cx="892971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Is this person Madhubala, Lalu or Rakhi Sawant?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Is this person happy, sad, angry or bemused?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Maximum </a:t>
            </a:r>
            <a:r>
              <a:rPr lang="en-US" i="1" dirty="0" smtClean="0">
                <a:solidFill>
                  <a:schemeClr val="bg1"/>
                </a:solidFill>
              </a:rPr>
              <a:t>A </a:t>
            </a:r>
            <a:r>
              <a:rPr lang="en-US" dirty="0" smtClean="0">
                <a:solidFill>
                  <a:schemeClr val="bg1"/>
                </a:solidFill>
              </a:rPr>
              <a:t>Posteriori (MAP)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,X,Y)	</a:t>
            </a:r>
            <a:r>
              <a:rPr lang="en-US" sz="3200" dirty="0" smtClean="0">
                <a:solidFill>
                  <a:schemeClr val="bg1"/>
                </a:solidFill>
              </a:rPr>
              <a:t>=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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i="1" dirty="0" smtClean="0">
                <a:solidFill>
                  <a:schemeClr val="bg1"/>
                </a:solidFill>
              </a:rPr>
              <a:t>f,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|X,Y) </a:t>
            </a:r>
            <a:r>
              <a:rPr lang="en-US" sz="3200" i="1" dirty="0" smtClean="0">
                <a:solidFill>
                  <a:schemeClr val="bg1"/>
                </a:solidFill>
              </a:rPr>
              <a:t>df</a:t>
            </a:r>
          </a:p>
          <a:p>
            <a:pPr lvl="0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chemeClr val="bg1"/>
                </a:solidFill>
              </a:rPr>
              <a:t>		= 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baseline="-25000" dirty="0" smtClean="0">
                <a:solidFill>
                  <a:schemeClr val="bg1"/>
                </a:solidFill>
              </a:rPr>
              <a:t>MAP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</a:rPr>
              <a:t>x) when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|X,Y) =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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baseline="-25000" dirty="0" smtClean="0">
                <a:solidFill>
                  <a:schemeClr val="bg1"/>
                </a:solidFill>
              </a:rPr>
              <a:t>MAP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endParaRPr lang="en-US" sz="3200" i="1" dirty="0" smtClean="0">
              <a:solidFill>
                <a:schemeClr val="bg1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The more training data there is the better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|X,Y) approximates a delta function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We can make predictions using a single function,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f</a:t>
            </a:r>
            <a:r>
              <a:rPr kumimoji="0" lang="en-US" sz="3200" b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MAP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, and our focus shifts to estimating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f</a:t>
            </a:r>
            <a:r>
              <a:rPr kumimoji="0" lang="en-US" sz="3200" b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MAP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39" y="2214554"/>
            <a:ext cx="32385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MAP &amp; Maximum Likelihood (ML)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baseline="-25000" dirty="0" smtClean="0">
                <a:solidFill>
                  <a:schemeClr val="bg1"/>
                </a:solidFill>
              </a:rPr>
              <a:t>MAP</a:t>
            </a:r>
            <a:r>
              <a:rPr lang="en-US" sz="3200" dirty="0" smtClean="0">
                <a:solidFill>
                  <a:schemeClr val="bg1"/>
                </a:solidFill>
              </a:rPr>
              <a:t>	=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argmax</a:t>
            </a:r>
            <a:r>
              <a:rPr lang="en-US" sz="3200" i="1" baseline="-25000" dirty="0" smtClean="0">
                <a:solidFill>
                  <a:schemeClr val="bg1"/>
                </a:solidFill>
                <a:ea typeface="+mj-ea"/>
                <a:cs typeface="+mj-cs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|X,Y)</a:t>
            </a:r>
          </a:p>
          <a:p>
            <a:pPr lvl="0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 = argmax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(X,Y|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) /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(X,Y)</a:t>
            </a:r>
          </a:p>
          <a:p>
            <a:pPr lvl="0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 = argmax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(X,Y|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</a:p>
          <a:p>
            <a:pPr lvl="0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baseline="-25000" dirty="0" smtClean="0">
                <a:solidFill>
                  <a:schemeClr val="bg1"/>
                </a:solidFill>
              </a:rPr>
              <a:t>ML </a:t>
            </a:r>
            <a:r>
              <a:rPr lang="en-US" sz="3200" i="1" dirty="0" smtClean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</a:t>
            </a:r>
            <a:r>
              <a:rPr lang="en-US" sz="3200" dirty="0" smtClean="0">
                <a:solidFill>
                  <a:schemeClr val="bg1"/>
                </a:solidFill>
              </a:rPr>
              <a:t> argmax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(X,Y|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)  (Maximum Likelihood)</a:t>
            </a:r>
          </a:p>
          <a:p>
            <a:pPr lvl="0"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Maximum Likelihood holds if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There is a lot of training data so that </a:t>
            </a:r>
          </a:p>
          <a:p>
            <a:pPr lvl="1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chemeClr val="bg1"/>
                </a:solidFill>
              </a:rPr>
              <a:t>		p</a:t>
            </a:r>
            <a:r>
              <a:rPr lang="en-US" sz="3200" dirty="0" smtClean="0">
                <a:solidFill>
                  <a:schemeClr val="bg1"/>
                </a:solidFill>
              </a:rPr>
              <a:t>(X,Y|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) &gt;&gt;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Or if there is no prior knowledge so that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) is uniform (improper)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IID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baseline="-25000" dirty="0" smtClean="0">
                <a:solidFill>
                  <a:schemeClr val="bg1"/>
                </a:solidFill>
              </a:rPr>
              <a:t>ML </a:t>
            </a:r>
            <a:r>
              <a:rPr lang="en-US" sz="3200" i="1" dirty="0" smtClean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</a:t>
            </a:r>
            <a:r>
              <a:rPr lang="en-US" sz="3200" dirty="0" smtClean="0">
                <a:solidFill>
                  <a:schemeClr val="bg1"/>
                </a:solidFill>
              </a:rPr>
              <a:t> argmax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(X,Y|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en-US" sz="3200" baseline="-250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</a:t>
            </a:r>
            <a:r>
              <a:rPr lang="en-US" sz="3200" dirty="0" smtClean="0">
                <a:solidFill>
                  <a:schemeClr val="bg1"/>
                </a:solidFill>
              </a:rPr>
              <a:t> argmax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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lvl="0"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The independent and identically distributed assumption holds only if we know everything about the joint distribution of the features and labels.</a:t>
            </a:r>
          </a:p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In particular,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(X,Y)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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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lvl="0"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32361"/>
            <a:ext cx="7772400" cy="3193278"/>
          </a:xfrm>
        </p:spPr>
        <p:txBody>
          <a:bodyPr>
            <a:noAutofit/>
          </a:bodyPr>
          <a:lstStyle/>
          <a:p>
            <a:r>
              <a:rPr lang="en-US" sz="7000" dirty="0" smtClean="0">
                <a:solidFill>
                  <a:schemeClr val="bg1"/>
                </a:solidFill>
              </a:rPr>
              <a:t>Generative Methods</a:t>
            </a:r>
            <a:br>
              <a:rPr lang="en-US" sz="7000" dirty="0" smtClean="0">
                <a:solidFill>
                  <a:schemeClr val="bg1"/>
                </a:solidFill>
              </a:rPr>
            </a:br>
            <a:r>
              <a:rPr lang="en-US" sz="7000" dirty="0" smtClean="0">
                <a:solidFill>
                  <a:schemeClr val="bg1"/>
                </a:solidFill>
              </a:rPr>
              <a:t>Naïve Bayes</a:t>
            </a:r>
            <a:endParaRPr lang="en-US" sz="7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Generative Methods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aseline="-25000" dirty="0" smtClean="0">
                <a:solidFill>
                  <a:schemeClr val="bg1"/>
                </a:solidFill>
              </a:rPr>
              <a:t>MAP </a:t>
            </a:r>
            <a:r>
              <a:rPr lang="en-US" sz="3200" i="1" dirty="0" smtClean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</a:t>
            </a:r>
            <a:r>
              <a:rPr lang="en-US" sz="3200" dirty="0" smtClean="0">
                <a:solidFill>
                  <a:schemeClr val="bg1"/>
                </a:solidFill>
              </a:rPr>
              <a:t> argmax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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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=</a:t>
            </a:r>
            <a:r>
              <a:rPr lang="en-US" sz="3200" dirty="0" smtClean="0">
                <a:solidFill>
                  <a:schemeClr val="bg1"/>
                </a:solidFill>
              </a:rPr>
              <a:t> argmax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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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</a:t>
            </a:r>
            <a:r>
              <a:rPr lang="en-US" sz="3200" dirty="0" smtClean="0">
                <a:solidFill>
                  <a:schemeClr val="bg1"/>
                </a:solidFill>
              </a:rPr>
              <a:t> argmax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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</a:t>
            </a:r>
            <a:r>
              <a:rPr lang="en-US" sz="3200" dirty="0" smtClean="0">
                <a:solidFill>
                  <a:schemeClr val="bg1"/>
                </a:solidFill>
              </a:rPr>
              <a:t> argmax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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</a:t>
            </a:r>
            <a:r>
              <a:rPr lang="en-US" sz="3200" dirty="0" smtClean="0">
                <a:solidFill>
                  <a:schemeClr val="bg1"/>
                </a:solidFill>
              </a:rPr>
              <a:t> [argmax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x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 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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)] *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   [argmax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y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) 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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smtClean="0">
                <a:solidFill>
                  <a:schemeClr val="bg1"/>
                </a:solidFill>
              </a:rPr>
              <a:t>|</a:t>
            </a:r>
            <a:r>
              <a:rPr lang="en-US" sz="3200" b="1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="1" baseline="-25000" smtClean="0">
                <a:solidFill>
                  <a:schemeClr val="bg1"/>
                </a:solidFill>
                <a:sym typeface="Symbol"/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)] 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x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and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 can be solved for independently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The parameters of each class decouple and can be solved for independently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Generative Methods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The parameters of each class decouple and can be solved for independently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589" y="2285992"/>
            <a:ext cx="4390823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Generative Methods – Naïve Bayes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aseline="-25000" dirty="0" smtClean="0">
                <a:solidFill>
                  <a:schemeClr val="bg1"/>
                </a:solidFill>
              </a:rPr>
              <a:t>MAP </a:t>
            </a:r>
            <a:r>
              <a:rPr lang="en-US" sz="3200" i="1" dirty="0" smtClean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</a:t>
            </a:r>
            <a:r>
              <a:rPr lang="en-US" sz="3200" dirty="0" smtClean="0">
                <a:solidFill>
                  <a:schemeClr val="bg1"/>
                </a:solidFill>
              </a:rPr>
              <a:t> [argmax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x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 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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)] *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   [argmax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y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) 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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)] 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Naïve Bayes assumptions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Independent Gaussian features </a:t>
            </a:r>
          </a:p>
          <a:p>
            <a:pPr lvl="3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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ij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lvl="3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ij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</a:t>
            </a:r>
            <a:r>
              <a:rPr lang="en-US" sz="3200" dirty="0" smtClean="0">
                <a:solidFill>
                  <a:schemeClr val="bg1"/>
                </a:solidFill>
              </a:rPr>
              <a:t>1,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ij</a:t>
            </a:r>
            <a:r>
              <a:rPr lang="en-US" sz="3200" dirty="0" smtClean="0">
                <a:solidFill>
                  <a:schemeClr val="bg1"/>
                </a:solidFill>
              </a:rPr>
              <a:t>|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j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</a:t>
            </a:r>
            <a:r>
              <a:rPr lang="en-US" sz="3200" baseline="30000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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Improper uniform priors (no prior knowledge)</a:t>
            </a:r>
          </a:p>
          <a:p>
            <a:pPr lvl="3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) = const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Bernoulli labels </a:t>
            </a:r>
          </a:p>
          <a:p>
            <a:pPr lvl="3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+</a:t>
            </a:r>
            <a:r>
              <a:rPr lang="en-US" sz="3200" dirty="0" smtClean="0">
                <a:solidFill>
                  <a:schemeClr val="bg1"/>
                </a:solidFill>
              </a:rPr>
              <a:t>1|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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-</a:t>
            </a:r>
            <a:r>
              <a:rPr lang="en-US" sz="3200" dirty="0" smtClean="0">
                <a:solidFill>
                  <a:schemeClr val="bg1"/>
                </a:solidFill>
              </a:rPr>
              <a:t>1|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) = 1-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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Generative Methods – Naïve Bayes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aseline="-25000" dirty="0" smtClean="0">
                <a:solidFill>
                  <a:schemeClr val="bg1"/>
                </a:solidFill>
              </a:rPr>
              <a:t>ML </a:t>
            </a:r>
            <a:r>
              <a:rPr lang="en-US" sz="3200" i="1" dirty="0" smtClean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</a:t>
            </a:r>
            <a:r>
              <a:rPr lang="en-US" sz="3200" dirty="0" smtClean="0">
                <a:solidFill>
                  <a:schemeClr val="bg1"/>
                </a:solidFill>
              </a:rPr>
              <a:t> [argmax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x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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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ij</a:t>
            </a:r>
            <a:r>
              <a:rPr lang="en-US" sz="3200" dirty="0" smtClean="0">
                <a:solidFill>
                  <a:schemeClr val="bg1"/>
                </a:solidFill>
              </a:rPr>
              <a:t>|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j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</a:t>
            </a:r>
            <a:r>
              <a:rPr lang="en-US" sz="3200" baseline="30000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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)] *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    [argmax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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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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 (1+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y</a:t>
            </a:r>
            <a:r>
              <a:rPr lang="en-US" sz="3200" i="1" baseline="10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)/2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 (1-)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(1-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y</a:t>
            </a:r>
            <a:r>
              <a:rPr lang="en-US" sz="3200" i="1" baseline="10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)/2</a:t>
            </a:r>
            <a:r>
              <a:rPr lang="en-US" sz="3200" dirty="0" smtClean="0">
                <a:solidFill>
                  <a:schemeClr val="bg1"/>
                </a:solidFill>
              </a:rPr>
              <a:t>] 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Estimating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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ML</a:t>
            </a:r>
          </a:p>
          <a:p>
            <a:pPr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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ML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	= </a:t>
            </a:r>
            <a:r>
              <a:rPr lang="en-US" sz="3200" dirty="0" smtClean="0">
                <a:solidFill>
                  <a:schemeClr val="bg1"/>
                </a:solidFill>
              </a:rPr>
              <a:t>argmax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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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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 (1+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y</a:t>
            </a:r>
            <a:r>
              <a:rPr lang="en-US" sz="3200" i="1" baseline="10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)/2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 (1-)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(1-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y</a:t>
            </a:r>
            <a:r>
              <a:rPr lang="en-US" sz="3200" i="1" baseline="10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)/2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	= </a:t>
            </a:r>
            <a:r>
              <a:rPr lang="en-US" sz="3200" dirty="0" smtClean="0">
                <a:solidFill>
                  <a:schemeClr val="bg1"/>
                </a:solidFill>
              </a:rPr>
              <a:t>argmax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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(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+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y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log(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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+ (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-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y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log(1-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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 	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= N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+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/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(by differentiating and setting to zero)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Estimating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</a:t>
            </a:r>
            <a:r>
              <a:rPr lang="en-US" sz="3200" baseline="-25000" dirty="0" smtClean="0">
                <a:solidFill>
                  <a:schemeClr val="bg1"/>
                </a:solidFill>
              </a:rPr>
              <a:t>ML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</a:t>
            </a:r>
            <a:r>
              <a:rPr lang="en-US" sz="3200" baseline="-25000" dirty="0" smtClean="0">
                <a:solidFill>
                  <a:schemeClr val="bg1"/>
                </a:solidFill>
              </a:rPr>
              <a:t>ML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baseline="-250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</a:t>
            </a:r>
            <a:r>
              <a:rPr lang="en-US" sz="3200" baseline="-25000" dirty="0" smtClean="0">
                <a:solidFill>
                  <a:schemeClr val="bg1"/>
                </a:solidFill>
              </a:rPr>
              <a:t>ML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=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(1 /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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 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y</a:t>
            </a:r>
            <a:r>
              <a:rPr lang="en-US" sz="3200" i="1" baseline="-60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=1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sym typeface="Symbol"/>
              </a:rPr>
              <a:t>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baseline="-25000" dirty="0" smtClean="0">
                <a:solidFill>
                  <a:schemeClr val="bg1"/>
                </a:solidFill>
              </a:rPr>
              <a:t>ML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= [ 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y</a:t>
            </a:r>
            <a:r>
              <a:rPr lang="en-US" sz="3200" i="1" baseline="-60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=+1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 (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-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+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ML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 +  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y</a:t>
            </a:r>
            <a:r>
              <a:rPr lang="en-US" sz="3200" i="1" baseline="-60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=-1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 (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-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-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ML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]/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N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Naïve Bayes – Prediction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35" y="1111891"/>
            <a:ext cx="8979959" cy="596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Naïve Bayes – Prediction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5" y="1045904"/>
            <a:ext cx="8944929" cy="595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464"/>
            <a:ext cx="77724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Ordinal Regression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http://missmalini.files.wordpress.com/2009/03/madhubala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285860"/>
            <a:ext cx="2286016" cy="3411879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4282" y="5072074"/>
            <a:ext cx="892971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Is this person very beautiful, beautiful, ordinary or ugly?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Naïve Bayes – Prediction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=+1|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	=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=+1)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=+1) /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= 1 / (1 + exp(log(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=-1)/</a:t>
            </a:r>
            <a:r>
              <a:rPr lang="en-US" sz="3200" i="1" dirty="0" smtClean="0">
                <a:solidFill>
                  <a:schemeClr val="bg1"/>
                </a:solidFill>
              </a:rPr>
              <a:t> 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=+1))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	+log(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=-1) /</a:t>
            </a:r>
            <a:r>
              <a:rPr lang="en-US" sz="3200" i="1" dirty="0" smtClean="0">
                <a:solidFill>
                  <a:schemeClr val="bg1"/>
                </a:solidFill>
              </a:rPr>
              <a:t> 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=+1)))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= 1 / (1 + exp( log(1/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</a:t>
            </a:r>
            <a:r>
              <a:rPr lang="en-US" sz="3200" dirty="0" smtClean="0">
                <a:solidFill>
                  <a:schemeClr val="bg1"/>
                </a:solidFill>
              </a:rPr>
              <a:t> - 1)  - ½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-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-1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-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	+ ½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+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-1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+</a:t>
            </a:r>
            <a:r>
              <a:rPr lang="en-US" sz="3200" dirty="0" smtClean="0">
                <a:solidFill>
                  <a:schemeClr val="bg1"/>
                </a:solidFill>
              </a:rPr>
              <a:t> + 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+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-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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-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-1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 ))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= 1 / (1 + exp(-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))      </a:t>
            </a:r>
            <a:r>
              <a:rPr lang="en-US" sz="3200" b="1" dirty="0" smtClean="0">
                <a:solidFill>
                  <a:schemeClr val="bg1"/>
                </a:solidFill>
              </a:rPr>
              <a:t>(Logistic Regression)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Symbol"/>
              <a:buChar char="Þ"/>
              <a:defRPr/>
            </a:pPr>
            <a:r>
              <a:rPr lang="en-US" sz="3200" i="1" dirty="0" smtClean="0">
                <a:solidFill>
                  <a:schemeClr val="bg1"/>
                </a:solidFill>
              </a:rPr>
              <a:t> 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=-1|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= exp(-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 / (1 + exp(-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))</a:t>
            </a:r>
          </a:p>
          <a:p>
            <a:pPr>
              <a:spcBef>
                <a:spcPct val="0"/>
              </a:spcBef>
              <a:buFont typeface="Symbol"/>
              <a:buChar char="Þ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log(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=-1|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)/</a:t>
            </a:r>
            <a:r>
              <a:rPr lang="en-US" sz="3200" i="1" dirty="0" smtClean="0">
                <a:solidFill>
                  <a:schemeClr val="bg1"/>
                </a:solidFill>
              </a:rPr>
              <a:t> 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=+1|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)) = -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Symbol"/>
              <a:buChar char="Þ"/>
              <a:defRPr/>
            </a:pPr>
            <a:r>
              <a:rPr lang="en-US" sz="3200" i="1" dirty="0" smtClean="0">
                <a:solidFill>
                  <a:schemeClr val="bg1"/>
                </a:solidFill>
              </a:rPr>
              <a:t> y </a:t>
            </a:r>
            <a:r>
              <a:rPr lang="en-US" sz="3200" dirty="0" smtClean="0">
                <a:solidFill>
                  <a:schemeClr val="bg1"/>
                </a:solidFill>
              </a:rPr>
              <a:t>=  sign(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 + 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buFont typeface="Symbol"/>
              <a:buChar char="Þ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The decision boundary will be linear!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32361"/>
            <a:ext cx="9144000" cy="3193278"/>
          </a:xfrm>
        </p:spPr>
        <p:txBody>
          <a:bodyPr>
            <a:noAutofit/>
          </a:bodyPr>
          <a:lstStyle/>
          <a:p>
            <a:r>
              <a:rPr lang="en-US" sz="7000" dirty="0" smtClean="0">
                <a:solidFill>
                  <a:schemeClr val="bg1"/>
                </a:solidFill>
              </a:rPr>
              <a:t>Discriminative Methods Logistic Regression</a:t>
            </a:r>
            <a:endParaRPr lang="en-US" sz="7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Discriminative Methods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aseline="-25000" dirty="0" smtClean="0">
                <a:solidFill>
                  <a:schemeClr val="bg1"/>
                </a:solidFill>
              </a:rPr>
              <a:t>MAP </a:t>
            </a:r>
            <a:r>
              <a:rPr lang="en-US" sz="3200" i="1" dirty="0" smtClean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</a:t>
            </a:r>
            <a:r>
              <a:rPr lang="en-US" sz="3200" dirty="0" smtClean="0">
                <a:solidFill>
                  <a:schemeClr val="bg1"/>
                </a:solidFill>
              </a:rPr>
              <a:t> argmax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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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We assume that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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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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lvl="1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     =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w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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</a:p>
          <a:p>
            <a:pPr>
              <a:spcBef>
                <a:spcPct val="0"/>
              </a:spcBef>
              <a:buFont typeface="Symbol" pitchFamily="18" charset="2"/>
              <a:buChar char="Þ"/>
              <a:defRPr/>
            </a:pP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</a:t>
            </a:r>
            <a:r>
              <a:rPr lang="en-US" sz="3200" baseline="-25000" dirty="0" smtClean="0">
                <a:solidFill>
                  <a:schemeClr val="bg1"/>
                </a:solidFill>
              </a:rPr>
              <a:t>MAP </a:t>
            </a:r>
            <a:r>
              <a:rPr lang="en-US" sz="3200" i="1" dirty="0" smtClean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</a:t>
            </a:r>
            <a:r>
              <a:rPr lang="en-US" sz="3200" dirty="0" smtClean="0">
                <a:solidFill>
                  <a:schemeClr val="bg1"/>
                </a:solidFill>
              </a:rPr>
              <a:t> [argmax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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)] *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		   [argmax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b="1" baseline="-60000" dirty="0" smtClean="0">
                <a:solidFill>
                  <a:schemeClr val="bg1"/>
                </a:solidFill>
                <a:sym typeface="Symbol"/>
              </a:rPr>
              <a:t>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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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</a:t>
            </a:r>
            <a:r>
              <a:rPr lang="en-US" sz="3200" dirty="0" smtClean="0">
                <a:solidFill>
                  <a:schemeClr val="bg1"/>
                </a:solidFill>
              </a:rPr>
              <a:t>)]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It turns out that only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 plays no role in determining the posterior distribution</a:t>
            </a:r>
          </a:p>
          <a:p>
            <a:pPr lvl="0">
              <a:spcBef>
                <a:spcPct val="0"/>
              </a:spcBef>
              <a:buFont typeface="Symbol" pitchFamily="18" charset="2"/>
              <a:buChar char="Þ"/>
              <a:defRPr/>
            </a:pPr>
            <a:r>
              <a:rPr lang="en-US" sz="3200" i="1" dirty="0" smtClean="0">
                <a:solidFill>
                  <a:schemeClr val="bg1"/>
                </a:solidFill>
              </a:rPr>
              <a:t> 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,X,Y) =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</a:rPr>
              <a:t>x,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aseline="-25000" dirty="0" smtClean="0">
                <a:solidFill>
                  <a:schemeClr val="bg1"/>
                </a:solidFill>
              </a:rPr>
              <a:t>MAP</a:t>
            </a:r>
            <a:r>
              <a:rPr lang="en-US" sz="3200" b="1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</a:rPr>
              <a:t>=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</a:rPr>
              <a:t>x,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baseline="-25000" dirty="0" smtClean="0">
                <a:solidFill>
                  <a:schemeClr val="bg1"/>
                </a:solidFill>
              </a:rPr>
              <a:t>MAP</a:t>
            </a:r>
            <a:r>
              <a:rPr lang="en-US" sz="3200" b="1" dirty="0" smtClean="0">
                <a:solidFill>
                  <a:schemeClr val="bg1"/>
                </a:solidFill>
              </a:rPr>
              <a:t>)</a:t>
            </a:r>
          </a:p>
          <a:p>
            <a:pPr lvl="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    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where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baseline="-25000" dirty="0" smtClean="0">
                <a:solidFill>
                  <a:schemeClr val="bg1"/>
                </a:solidFill>
              </a:rPr>
              <a:t>MAP 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</a:t>
            </a:r>
            <a:r>
              <a:rPr lang="en-US" sz="3200" dirty="0" smtClean="0">
                <a:solidFill>
                  <a:schemeClr val="bg1"/>
                </a:solidFill>
              </a:rPr>
              <a:t> argmax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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Disc. Methods – Logistic Regression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aseline="-25000" dirty="0" smtClean="0">
                <a:solidFill>
                  <a:schemeClr val="bg1"/>
                </a:solidFill>
              </a:rPr>
              <a:t>MAP 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</a:t>
            </a:r>
            <a:r>
              <a:rPr lang="en-US" sz="3200" dirty="0" smtClean="0">
                <a:solidFill>
                  <a:schemeClr val="bg1"/>
                </a:solidFill>
              </a:rPr>
              <a:t> argmax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w,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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Regularized Logistic Regression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Gaussian prior –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) = exp( -½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smtClean="0">
                <a:solidFill>
                  <a:schemeClr val="bg1"/>
                </a:solidFill>
              </a:rPr>
              <a:t>Logistic likelihood–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3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) = 1 / (1 + exp(-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 + 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)))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6288" y="4114753"/>
            <a:ext cx="3631423" cy="272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Regularized Logistic Regression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aseline="-25000" dirty="0" smtClean="0">
                <a:solidFill>
                  <a:schemeClr val="bg1"/>
                </a:solidFill>
              </a:rPr>
              <a:t>MAP 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</a:t>
            </a:r>
            <a:r>
              <a:rPr lang="en-US" sz="3200" dirty="0" smtClean="0">
                <a:solidFill>
                  <a:schemeClr val="bg1"/>
                </a:solidFill>
              </a:rPr>
              <a:t> argmax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w,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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=</a:t>
            </a:r>
            <a:r>
              <a:rPr lang="en-US" sz="3200" dirty="0" smtClean="0">
                <a:solidFill>
                  <a:schemeClr val="bg1"/>
                </a:solidFill>
              </a:rPr>
              <a:t> argmin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w,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  ½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+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log(1+exp(-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+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)))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Bad news: No closed form solution for 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 and 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Good news: We have to minimize a convex function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We can obtain the global optimum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The function is smooth</a:t>
            </a: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Tom Minka, “</a:t>
            </a:r>
            <a:r>
              <a:rPr lang="en-IN" sz="2000" dirty="0" smtClean="0">
                <a:solidFill>
                  <a:srgbClr val="FFFF00"/>
                </a:solidFill>
                <a:hlinkClick r:id="rId2"/>
              </a:rPr>
              <a:t>A comparison of numerical optimizers for LR</a:t>
            </a:r>
            <a:r>
              <a:rPr lang="en-US" sz="2000" dirty="0" smtClean="0">
                <a:solidFill>
                  <a:srgbClr val="FFFF00"/>
                </a:solidFill>
              </a:rPr>
              <a:t>” (</a:t>
            </a:r>
            <a:r>
              <a:rPr lang="en-US" sz="2000" dirty="0" smtClean="0">
                <a:solidFill>
                  <a:srgbClr val="FFFF00"/>
                </a:solidFill>
                <a:hlinkClick r:id="rId3"/>
              </a:rPr>
              <a:t>Matlab code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Keerthi </a:t>
            </a:r>
            <a:r>
              <a:rPr lang="en-US" sz="2000" i="1" dirty="0" smtClean="0">
                <a:solidFill>
                  <a:srgbClr val="FFFF00"/>
                </a:solidFill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</a:rPr>
              <a:t>., “</a:t>
            </a:r>
            <a:r>
              <a:rPr lang="en-US" sz="2000" dirty="0" smtClean="0">
                <a:solidFill>
                  <a:srgbClr val="FFFF00"/>
                </a:solidFill>
                <a:hlinkClick r:id="rId4"/>
              </a:rPr>
              <a:t>A Fast Dual Algorithm for Kernel Logistic Regression</a:t>
            </a:r>
            <a:r>
              <a:rPr lang="en-US" sz="2000" dirty="0" smtClean="0">
                <a:solidFill>
                  <a:srgbClr val="FFFF00"/>
                </a:solidFill>
              </a:rPr>
              <a:t>”, ML 05</a:t>
            </a:r>
          </a:p>
          <a:p>
            <a:pPr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Andrew and Gao, “</a:t>
            </a:r>
            <a:r>
              <a:rPr lang="en-US" sz="2000" dirty="0" smtClean="0">
                <a:solidFill>
                  <a:srgbClr val="FFFF00"/>
                </a:solidFill>
                <a:hlinkClick r:id="rId5"/>
              </a:rPr>
              <a:t>OWL-QN</a:t>
            </a:r>
            <a:r>
              <a:rPr lang="en-US" sz="2000" dirty="0" smtClean="0">
                <a:solidFill>
                  <a:srgbClr val="FFFF00"/>
                </a:solidFill>
              </a:rPr>
              <a:t>” ICML 07</a:t>
            </a:r>
          </a:p>
          <a:p>
            <a:pPr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Krishnapuram  </a:t>
            </a:r>
            <a:r>
              <a:rPr lang="en-US" sz="2000" i="1" dirty="0" smtClean="0">
                <a:solidFill>
                  <a:srgbClr val="FFFF00"/>
                </a:solidFill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</a:rPr>
              <a:t>., “</a:t>
            </a:r>
            <a:r>
              <a:rPr lang="en-US" sz="2000" dirty="0" smtClean="0">
                <a:solidFill>
                  <a:srgbClr val="FFFF00"/>
                </a:solidFill>
                <a:hlinkClick r:id="rId6"/>
              </a:rPr>
              <a:t>SMLR</a:t>
            </a:r>
            <a:r>
              <a:rPr lang="en-US" sz="2000" dirty="0" smtClean="0">
                <a:solidFill>
                  <a:srgbClr val="FFFF00"/>
                </a:solidFill>
              </a:rPr>
              <a:t>” PAMI 05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Regularized Logistic Regression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Zhu &amp; Hastie, “</a:t>
            </a:r>
            <a:r>
              <a:rPr lang="en-IN" sz="2000" dirty="0" smtClean="0">
                <a:solidFill>
                  <a:srgbClr val="FFFF00"/>
                </a:solidFill>
                <a:hlinkClick r:id="rId2"/>
              </a:rPr>
              <a:t>KLR and the Import Vector Machine</a:t>
            </a:r>
            <a:r>
              <a:rPr lang="en-US" sz="2000" dirty="0" smtClean="0">
                <a:solidFill>
                  <a:srgbClr val="FFFF00"/>
                </a:solidFill>
              </a:rPr>
              <a:t>”, NIPS 01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374" y="1235456"/>
            <a:ext cx="6925253" cy="519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Regularized Logistic Regression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Zhu &amp; Hastie, “</a:t>
            </a:r>
            <a:r>
              <a:rPr lang="en-IN" sz="2000" dirty="0" smtClean="0">
                <a:solidFill>
                  <a:srgbClr val="FFFF00"/>
                </a:solidFill>
                <a:hlinkClick r:id="rId2"/>
              </a:rPr>
              <a:t>KLR and the Import Vector Machine</a:t>
            </a:r>
            <a:r>
              <a:rPr lang="en-US" sz="2000" dirty="0" smtClean="0">
                <a:solidFill>
                  <a:srgbClr val="FFFF00"/>
                </a:solidFill>
              </a:rPr>
              <a:t>”, NIPS 01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241" y="1235456"/>
            <a:ext cx="6905518" cy="51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Naïve Bayes versus Logistic Regression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477" y="1431925"/>
            <a:ext cx="7475046" cy="562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Naïve Bayes versus Logistic Regression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477" y="1431925"/>
            <a:ext cx="7475046" cy="562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Naïve Bayes versus Logistic Regression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477" y="1431925"/>
            <a:ext cx="7475046" cy="562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464"/>
            <a:ext cx="77724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Regression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http://missmalini.files.wordpress.com/2009/03/madhubala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285860"/>
            <a:ext cx="2286016" cy="3411879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4282" y="5072074"/>
            <a:ext cx="892971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How beautiful is this person on a continuous scale of 1 to 10? 9.99?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Convex Functions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Convex  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 : 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 + (1-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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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 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) + (1-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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The Hessian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</a:t>
            </a:r>
            <a:r>
              <a:rPr lang="en-US" sz="3200" baseline="30000" dirty="0" smtClean="0">
                <a:solidFill>
                  <a:schemeClr val="bg1"/>
                </a:solidFill>
              </a:rPr>
              <a:t>2</a:t>
            </a:r>
            <a:r>
              <a:rPr lang="en-US" sz="3200" i="1" dirty="0" smtClean="0">
                <a:solidFill>
                  <a:schemeClr val="bg1"/>
                </a:solidFill>
              </a:rPr>
              <a:t>f </a:t>
            </a:r>
            <a:r>
              <a:rPr lang="en-US" sz="3200" dirty="0" smtClean="0">
                <a:solidFill>
                  <a:schemeClr val="bg1"/>
                </a:solidFill>
              </a:rPr>
              <a:t> is always positive semi-definite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The tangent is always a lower bound to 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2867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Gradient Descent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Iteration : 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n</a:t>
            </a:r>
            <a:r>
              <a:rPr lang="en-US" sz="3200" baseline="-25000" dirty="0" smtClean="0">
                <a:solidFill>
                  <a:schemeClr val="bg1"/>
                </a:solidFill>
              </a:rPr>
              <a:t>+1</a:t>
            </a:r>
            <a:r>
              <a:rPr lang="en-US" sz="3200" dirty="0" smtClean="0">
                <a:solidFill>
                  <a:schemeClr val="bg1"/>
                </a:solidFill>
              </a:rPr>
              <a:t> = 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-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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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Step size selection : Armijo rule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Stopping criterion : Change in </a:t>
            </a:r>
            <a:r>
              <a:rPr lang="en-US" sz="3200" i="1" dirty="0" smtClean="0">
                <a:solidFill>
                  <a:schemeClr val="bg1"/>
                </a:solidFill>
              </a:rPr>
              <a:t>f </a:t>
            </a:r>
            <a:r>
              <a:rPr lang="en-US" sz="3200" dirty="0" smtClean="0">
                <a:solidFill>
                  <a:schemeClr val="bg1"/>
                </a:solidFill>
              </a:rPr>
              <a:t>is “miniscule”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2867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Gradient Descent – Logistic Regression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(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</a:t>
            </a:r>
            <a:r>
              <a:rPr lang="en-US" sz="3200" dirty="0" smtClean="0">
                <a:solidFill>
                  <a:schemeClr val="bg1"/>
                </a:solidFill>
              </a:rPr>
              <a:t> ½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+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log(1+exp(-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+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)))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spcBef>
                <a:spcPct val="0"/>
              </a:spcBef>
              <a:buFont typeface="Symbol"/>
              <a:buChar char="Þ"/>
              <a:defRPr/>
            </a:pPr>
            <a:r>
              <a:rPr lang="en-US" sz="3200" b="1" dirty="0" smtClean="0">
                <a:solidFill>
                  <a:prstClr val="white"/>
                </a:solidFill>
                <a:sym typeface="Symbol"/>
              </a:rPr>
              <a:t></a:t>
            </a:r>
            <a:r>
              <a:rPr lang="en-US" sz="3200" b="1" baseline="-25000" dirty="0" smtClean="0">
                <a:solidFill>
                  <a:prstClr val="white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prstClr val="white"/>
                </a:solidFill>
                <a:sym typeface="Symbol"/>
              </a:rPr>
              <a:t>(</a:t>
            </a:r>
            <a:r>
              <a:rPr lang="en-US" sz="3200" b="1" dirty="0" smtClean="0">
                <a:solidFill>
                  <a:prstClr val="white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prstClr val="white"/>
                </a:solidFill>
              </a:rPr>
              <a:t>, </a:t>
            </a:r>
            <a:r>
              <a:rPr lang="en-US" sz="3200" i="1" dirty="0" smtClean="0">
                <a:solidFill>
                  <a:prstClr val="white"/>
                </a:solidFill>
              </a:rPr>
              <a:t>b</a:t>
            </a:r>
            <a:r>
              <a:rPr lang="en-US" sz="3200" dirty="0" smtClean="0">
                <a:solidFill>
                  <a:prstClr val="white"/>
                </a:solidFill>
              </a:rPr>
              <a:t>) </a:t>
            </a:r>
            <a:r>
              <a:rPr lang="en-US" sz="3200" dirty="0" smtClean="0">
                <a:solidFill>
                  <a:prstClr val="white"/>
                </a:solidFill>
                <a:sym typeface="Symbol"/>
              </a:rPr>
              <a:t>=</a:t>
            </a:r>
            <a:r>
              <a:rPr lang="en-US" sz="3200" dirty="0" smtClean="0">
                <a:solidFill>
                  <a:prstClr val="white"/>
                </a:solidFill>
              </a:rPr>
              <a:t> </a:t>
            </a:r>
            <a:r>
              <a:rPr lang="en-US" sz="3200" i="1" dirty="0" smtClean="0">
                <a:solidFill>
                  <a:prstClr val="white"/>
                </a:solidFill>
                <a:sym typeface="Symbol"/>
              </a:rPr>
              <a:t></a:t>
            </a:r>
            <a:r>
              <a:rPr lang="en-US" sz="3200" b="1" dirty="0" smtClean="0">
                <a:solidFill>
                  <a:prstClr val="white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prstClr val="white"/>
                </a:solidFill>
                <a:sym typeface="Symbol"/>
              </a:rPr>
              <a:t> –</a:t>
            </a:r>
            <a:r>
              <a:rPr lang="en-US" sz="3200" dirty="0" smtClean="0">
                <a:solidFill>
                  <a:prstClr val="white"/>
                </a:solidFill>
              </a:rPr>
              <a:t> </a:t>
            </a:r>
            <a:r>
              <a:rPr lang="en-US" sz="3200" dirty="0" smtClean="0">
                <a:solidFill>
                  <a:prstClr val="white"/>
                </a:solidFill>
                <a:sym typeface="Symbol"/>
              </a:rPr>
              <a:t></a:t>
            </a:r>
            <a:r>
              <a:rPr lang="en-US" sz="3200" i="1" baseline="-25000" dirty="0" smtClean="0">
                <a:solidFill>
                  <a:prstClr val="white"/>
                </a:solidFill>
              </a:rPr>
              <a:t>I</a:t>
            </a:r>
            <a:r>
              <a:rPr lang="en-US" sz="3200" dirty="0" smtClean="0">
                <a:solidFill>
                  <a:prstClr val="white"/>
                </a:solidFill>
              </a:rPr>
              <a:t> </a:t>
            </a:r>
            <a:r>
              <a:rPr lang="en-US" sz="3200" i="1" dirty="0" smtClean="0">
                <a:solidFill>
                  <a:prstClr val="white"/>
                </a:solidFill>
              </a:rPr>
              <a:t>p</a:t>
            </a:r>
            <a:r>
              <a:rPr lang="en-US" sz="3200" dirty="0" smtClean="0">
                <a:solidFill>
                  <a:prstClr val="white"/>
                </a:solidFill>
              </a:rPr>
              <a:t>(-</a:t>
            </a:r>
            <a:r>
              <a:rPr lang="en-US" sz="3200" i="1" dirty="0" smtClean="0">
                <a:solidFill>
                  <a:prstClr val="white"/>
                </a:solidFill>
              </a:rPr>
              <a:t>y</a:t>
            </a:r>
            <a:r>
              <a:rPr lang="en-US" sz="3200" i="1" baseline="-25000" dirty="0" smtClean="0">
                <a:solidFill>
                  <a:prstClr val="white"/>
                </a:solidFill>
              </a:rPr>
              <a:t>i</a:t>
            </a:r>
            <a:r>
              <a:rPr lang="en-US" sz="3200" dirty="0" smtClean="0">
                <a:solidFill>
                  <a:prstClr val="white"/>
                </a:solidFill>
              </a:rPr>
              <a:t>|</a:t>
            </a:r>
            <a:r>
              <a:rPr lang="en-US" sz="3200" b="1" dirty="0" smtClean="0">
                <a:solidFill>
                  <a:prstClr val="white"/>
                </a:solidFill>
              </a:rPr>
              <a:t>x</a:t>
            </a:r>
            <a:r>
              <a:rPr lang="en-US" sz="3200" i="1" baseline="-25000" dirty="0" smtClean="0">
                <a:solidFill>
                  <a:prstClr val="white"/>
                </a:solidFill>
              </a:rPr>
              <a:t>i</a:t>
            </a:r>
            <a:r>
              <a:rPr lang="en-US" sz="3200" dirty="0" smtClean="0">
                <a:solidFill>
                  <a:prstClr val="white"/>
                </a:solidFill>
              </a:rPr>
              <a:t>,</a:t>
            </a:r>
            <a:r>
              <a:rPr lang="en-US" sz="3200" b="1" dirty="0" smtClean="0">
                <a:solidFill>
                  <a:prstClr val="white"/>
                </a:solidFill>
              </a:rPr>
              <a:t>w</a:t>
            </a:r>
            <a:r>
              <a:rPr lang="en-US" sz="3200" dirty="0" smtClean="0">
                <a:solidFill>
                  <a:prstClr val="white"/>
                </a:solidFill>
              </a:rPr>
              <a:t>) </a:t>
            </a:r>
            <a:r>
              <a:rPr lang="en-US" sz="3200" i="1" dirty="0" smtClean="0">
                <a:solidFill>
                  <a:prstClr val="white"/>
                </a:solidFill>
              </a:rPr>
              <a:t>y</a:t>
            </a:r>
            <a:r>
              <a:rPr lang="en-US" sz="3200" i="1" baseline="-25000" dirty="0" smtClean="0">
                <a:solidFill>
                  <a:prstClr val="white"/>
                </a:solidFill>
              </a:rPr>
              <a:t>i </a:t>
            </a:r>
            <a:r>
              <a:rPr lang="en-US" sz="3200" b="1" dirty="0" smtClean="0">
                <a:solidFill>
                  <a:prstClr val="white"/>
                </a:solidFill>
              </a:rPr>
              <a:t>x</a:t>
            </a:r>
            <a:r>
              <a:rPr lang="en-US" sz="3200" i="1" baseline="-25000" dirty="0" smtClean="0">
                <a:solidFill>
                  <a:prstClr val="white"/>
                </a:solidFill>
              </a:rPr>
              <a:t>i</a:t>
            </a:r>
            <a:endParaRPr lang="en-US" sz="3200" dirty="0" smtClean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Font typeface="Symbol"/>
              <a:buChar char="Þ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sym typeface="Symbol"/>
              </a:rPr>
              <a:t></a:t>
            </a:r>
            <a:r>
              <a:rPr lang="en-US" sz="3200" i="1" baseline="-25000" dirty="0" smtClean="0">
                <a:solidFill>
                  <a:prstClr val="white"/>
                </a:solidFill>
                <a:sym typeface="Symbol"/>
              </a:rPr>
              <a:t>b</a:t>
            </a:r>
            <a:r>
              <a:rPr lang="en-US" sz="3200" dirty="0" smtClean="0">
                <a:solidFill>
                  <a:prstClr val="white"/>
                </a:solidFill>
                <a:sym typeface="Symbol"/>
              </a:rPr>
              <a:t>(</a:t>
            </a:r>
            <a:r>
              <a:rPr lang="en-US" sz="3200" b="1" dirty="0" smtClean="0">
                <a:solidFill>
                  <a:prstClr val="white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prstClr val="white"/>
                </a:solidFill>
              </a:rPr>
              <a:t>, </a:t>
            </a:r>
            <a:r>
              <a:rPr lang="en-US" sz="3200" i="1" dirty="0" smtClean="0">
                <a:solidFill>
                  <a:prstClr val="white"/>
                </a:solidFill>
              </a:rPr>
              <a:t>b</a:t>
            </a:r>
            <a:r>
              <a:rPr lang="en-US" sz="3200" dirty="0" smtClean="0">
                <a:solidFill>
                  <a:prstClr val="white"/>
                </a:solidFill>
              </a:rPr>
              <a:t>) </a:t>
            </a:r>
            <a:r>
              <a:rPr lang="en-US" sz="3200" dirty="0" smtClean="0">
                <a:solidFill>
                  <a:prstClr val="white"/>
                </a:solidFill>
                <a:sym typeface="Symbol"/>
              </a:rPr>
              <a:t>=</a:t>
            </a:r>
            <a:r>
              <a:rPr lang="en-US" sz="3200" dirty="0" smtClean="0">
                <a:solidFill>
                  <a:prstClr val="white"/>
                </a:solidFill>
              </a:rPr>
              <a:t> </a:t>
            </a:r>
            <a:r>
              <a:rPr lang="en-US" sz="3200" dirty="0" smtClean="0">
                <a:solidFill>
                  <a:prstClr val="white"/>
                </a:solidFill>
                <a:sym typeface="Symbol"/>
              </a:rPr>
              <a:t> –</a:t>
            </a:r>
            <a:r>
              <a:rPr lang="en-US" sz="3200" dirty="0" smtClean="0">
                <a:solidFill>
                  <a:prstClr val="white"/>
                </a:solidFill>
              </a:rPr>
              <a:t> </a:t>
            </a:r>
            <a:r>
              <a:rPr lang="en-US" sz="3200" dirty="0" smtClean="0">
                <a:solidFill>
                  <a:prstClr val="white"/>
                </a:solidFill>
                <a:sym typeface="Symbol"/>
              </a:rPr>
              <a:t></a:t>
            </a:r>
            <a:r>
              <a:rPr lang="en-US" sz="3200" i="1" baseline="-25000" dirty="0" smtClean="0">
                <a:solidFill>
                  <a:prstClr val="white"/>
                </a:solidFill>
              </a:rPr>
              <a:t>I</a:t>
            </a:r>
            <a:r>
              <a:rPr lang="en-US" sz="3200" dirty="0" smtClean="0">
                <a:solidFill>
                  <a:prstClr val="white"/>
                </a:solidFill>
              </a:rPr>
              <a:t> </a:t>
            </a:r>
            <a:r>
              <a:rPr lang="en-US" sz="3200" i="1" dirty="0" smtClean="0">
                <a:solidFill>
                  <a:prstClr val="white"/>
                </a:solidFill>
              </a:rPr>
              <a:t>p</a:t>
            </a:r>
            <a:r>
              <a:rPr lang="en-US" sz="3200" dirty="0" smtClean="0">
                <a:solidFill>
                  <a:prstClr val="white"/>
                </a:solidFill>
              </a:rPr>
              <a:t>(-</a:t>
            </a:r>
            <a:r>
              <a:rPr lang="en-US" sz="3200" i="1" dirty="0" smtClean="0">
                <a:solidFill>
                  <a:prstClr val="white"/>
                </a:solidFill>
              </a:rPr>
              <a:t>y</a:t>
            </a:r>
            <a:r>
              <a:rPr lang="en-US" sz="3200" i="1" baseline="-25000" dirty="0" smtClean="0">
                <a:solidFill>
                  <a:prstClr val="white"/>
                </a:solidFill>
              </a:rPr>
              <a:t>i</a:t>
            </a:r>
            <a:r>
              <a:rPr lang="en-US" sz="3200" dirty="0" smtClean="0">
                <a:solidFill>
                  <a:prstClr val="white"/>
                </a:solidFill>
              </a:rPr>
              <a:t>|</a:t>
            </a:r>
            <a:r>
              <a:rPr lang="en-US" sz="3200" b="1" dirty="0" smtClean="0">
                <a:solidFill>
                  <a:prstClr val="white"/>
                </a:solidFill>
              </a:rPr>
              <a:t>x</a:t>
            </a:r>
            <a:r>
              <a:rPr lang="en-US" sz="3200" i="1" baseline="-25000" dirty="0" smtClean="0">
                <a:solidFill>
                  <a:prstClr val="white"/>
                </a:solidFill>
              </a:rPr>
              <a:t>i</a:t>
            </a:r>
            <a:r>
              <a:rPr lang="en-US" sz="3200" dirty="0" smtClean="0">
                <a:solidFill>
                  <a:prstClr val="white"/>
                </a:solidFill>
              </a:rPr>
              <a:t>,</a:t>
            </a:r>
            <a:r>
              <a:rPr lang="en-US" sz="3200" b="1" dirty="0" smtClean="0">
                <a:solidFill>
                  <a:prstClr val="white"/>
                </a:solidFill>
              </a:rPr>
              <a:t>w</a:t>
            </a:r>
            <a:r>
              <a:rPr lang="en-US" sz="3200" dirty="0" smtClean="0">
                <a:solidFill>
                  <a:prstClr val="white"/>
                </a:solidFill>
              </a:rPr>
              <a:t>) </a:t>
            </a:r>
            <a:r>
              <a:rPr lang="en-US" sz="3200" i="1" dirty="0" smtClean="0">
                <a:solidFill>
                  <a:prstClr val="white"/>
                </a:solidFill>
              </a:rPr>
              <a:t>y</a:t>
            </a:r>
            <a:r>
              <a:rPr lang="en-US" sz="3200" i="1" baseline="-25000" dirty="0" smtClean="0">
                <a:solidFill>
                  <a:prstClr val="white"/>
                </a:solidFill>
              </a:rPr>
              <a:t>i</a:t>
            </a:r>
            <a:endParaRPr lang="en-US" sz="3200" dirty="0" smtClean="0">
              <a:solidFill>
                <a:prstClr val="white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en-US" sz="3200" dirty="0" smtClean="0">
              <a:solidFill>
                <a:prstClr val="white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Beware of numerical issues while coding!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Newton Methods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Iteration : 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n</a:t>
            </a:r>
            <a:r>
              <a:rPr lang="en-US" sz="3200" baseline="-25000" dirty="0" smtClean="0">
                <a:solidFill>
                  <a:schemeClr val="bg1"/>
                </a:solidFill>
              </a:rPr>
              <a:t>+1</a:t>
            </a:r>
            <a:r>
              <a:rPr lang="en-US" sz="3200" dirty="0" smtClean="0">
                <a:solidFill>
                  <a:schemeClr val="bg1"/>
                </a:solidFill>
              </a:rPr>
              <a:t> = 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-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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H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-1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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Approximate 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  by a 2</a:t>
            </a:r>
            <a:r>
              <a:rPr lang="en-US" sz="3200" baseline="30000" dirty="0" smtClean="0">
                <a:solidFill>
                  <a:schemeClr val="bg1"/>
                </a:solidFill>
              </a:rPr>
              <a:t>nd</a:t>
            </a:r>
            <a:r>
              <a:rPr lang="en-US" sz="3200" dirty="0" smtClean="0">
                <a:solidFill>
                  <a:schemeClr val="bg1"/>
                </a:solidFill>
              </a:rPr>
              <a:t> order Taylor expansion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The error can now decrease quadratically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2867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Quasi-Newton Methods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Computing and inverting the Hessian is expensive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Quasi-Newton methods can approximate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H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-1</a:t>
            </a:r>
            <a:r>
              <a:rPr lang="en-US" sz="3200" dirty="0" smtClean="0">
                <a:solidFill>
                  <a:schemeClr val="bg1"/>
                </a:solidFill>
              </a:rPr>
              <a:t> directly (LBFGS)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Iteration : 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n</a:t>
            </a:r>
            <a:r>
              <a:rPr lang="en-US" sz="3200" baseline="-25000" dirty="0" smtClean="0">
                <a:solidFill>
                  <a:schemeClr val="bg1"/>
                </a:solidFill>
              </a:rPr>
              <a:t>+1</a:t>
            </a:r>
            <a:r>
              <a:rPr lang="en-US" sz="3200" dirty="0" smtClean="0">
                <a:solidFill>
                  <a:schemeClr val="bg1"/>
                </a:solidFill>
              </a:rPr>
              <a:t> = 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-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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B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-1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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Secant equation :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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n</a:t>
            </a:r>
            <a:r>
              <a:rPr lang="en-US" sz="3200" baseline="-25000" dirty="0" smtClean="0">
                <a:solidFill>
                  <a:schemeClr val="bg1"/>
                </a:solidFill>
              </a:rPr>
              <a:t>+1</a:t>
            </a:r>
            <a:r>
              <a:rPr lang="en-US" sz="3200" dirty="0" smtClean="0">
                <a:solidFill>
                  <a:schemeClr val="bg1"/>
                </a:solidFill>
              </a:rPr>
              <a:t>) –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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=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B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+1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n</a:t>
            </a:r>
            <a:r>
              <a:rPr lang="en-US" sz="3200" baseline="-25000" dirty="0" smtClean="0">
                <a:solidFill>
                  <a:schemeClr val="bg1"/>
                </a:solidFill>
              </a:rPr>
              <a:t>+1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The secant equation does not fully determine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B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LBFGS updates 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B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+1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-1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using two rank one matrices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Generative versus Discriminative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A discriminative model might be correct even when the corresponding generative model is not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A discriminative model has fewer parameters than the corresponding generative model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A generative models parameters are uncoupled and can often be estimated in closed form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A discriminative models parameters are correlated and training algorithms can be relatively expensive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A discriminative model often has lower test error given a “reasonable” amount of training data.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A generative model can deal with missing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Generative versus Discriminative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Let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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h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A</a:t>
            </a:r>
            <a:r>
              <a:rPr lang="en-US" sz="3200" baseline="-25000" dirty="0" smtClean="0">
                <a:solidFill>
                  <a:schemeClr val="bg1"/>
                </a:solidFill>
              </a:rPr>
              <a:t>,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) denote the error of hypothesis </a:t>
            </a:r>
            <a:r>
              <a:rPr lang="en-US" sz="3200" i="1" dirty="0" smtClean="0">
                <a:solidFill>
                  <a:schemeClr val="bg1"/>
                </a:solidFill>
              </a:rPr>
              <a:t>h</a:t>
            </a:r>
            <a:r>
              <a:rPr lang="en-US" sz="3200" dirty="0" smtClean="0">
                <a:solidFill>
                  <a:schemeClr val="bg1"/>
                </a:solidFill>
              </a:rPr>
              <a:t> trained using algorithm </a:t>
            </a:r>
            <a:r>
              <a:rPr lang="en-US" sz="3200" i="1" dirty="0" smtClean="0">
                <a:solidFill>
                  <a:schemeClr val="bg1"/>
                </a:solidFill>
              </a:rPr>
              <a:t>A</a:t>
            </a:r>
            <a:r>
              <a:rPr lang="en-US" sz="3200" dirty="0" smtClean="0">
                <a:solidFill>
                  <a:schemeClr val="bg1"/>
                </a:solidFill>
              </a:rPr>
              <a:t> on 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data points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When the generative model is correct</a:t>
            </a:r>
          </a:p>
          <a:p>
            <a:pPr lvl="3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		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h</a:t>
            </a:r>
            <a:r>
              <a:rPr lang="en-US" sz="3200" baseline="-25000" dirty="0" smtClean="0">
                <a:solidFill>
                  <a:schemeClr val="bg1"/>
                </a:solidFill>
              </a:rPr>
              <a:t>Dis,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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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h</a:t>
            </a:r>
            <a:r>
              <a:rPr lang="en-US" sz="3200" baseline="-25000" dirty="0" smtClean="0">
                <a:solidFill>
                  <a:schemeClr val="bg1"/>
                </a:solidFill>
              </a:rPr>
              <a:t>Gen,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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When the generative model is incorrect </a:t>
            </a:r>
          </a:p>
          <a:p>
            <a:pPr lvl="6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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h</a:t>
            </a:r>
            <a:r>
              <a:rPr lang="en-US" sz="3200" baseline="-25000" dirty="0" smtClean="0">
                <a:solidFill>
                  <a:schemeClr val="bg1"/>
                </a:solidFill>
              </a:rPr>
              <a:t>Dis,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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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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h</a:t>
            </a:r>
            <a:r>
              <a:rPr lang="en-US" sz="3200" baseline="-25000" dirty="0" smtClean="0">
                <a:solidFill>
                  <a:schemeClr val="bg1"/>
                </a:solidFill>
              </a:rPr>
              <a:t>Gen,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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For a linear classifier trained in </a:t>
            </a:r>
            <a:r>
              <a:rPr lang="en-US" sz="3200" i="1" dirty="0" smtClean="0">
                <a:solidFill>
                  <a:schemeClr val="bg1"/>
                </a:solidFill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 dimensions</a:t>
            </a:r>
          </a:p>
          <a:p>
            <a:pPr lvl="1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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h</a:t>
            </a:r>
            <a:r>
              <a:rPr lang="en-US" sz="3200" baseline="-25000" dirty="0" smtClean="0">
                <a:solidFill>
                  <a:schemeClr val="bg1"/>
                </a:solidFill>
              </a:rPr>
              <a:t>Dis,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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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h</a:t>
            </a:r>
            <a:r>
              <a:rPr lang="en-US" sz="3200" baseline="-25000" dirty="0" smtClean="0">
                <a:solidFill>
                  <a:schemeClr val="bg1"/>
                </a:solidFill>
              </a:rPr>
              <a:t>Dis,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</a:t>
            </a:r>
            <a:r>
              <a:rPr lang="en-US" sz="3200" dirty="0" smtClean="0">
                <a:solidFill>
                  <a:schemeClr val="bg1"/>
                </a:solidFill>
              </a:rPr>
              <a:t>) + </a:t>
            </a:r>
            <a:r>
              <a:rPr lang="en-US" sz="3200" i="1" dirty="0" smtClean="0">
                <a:solidFill>
                  <a:schemeClr val="bg1"/>
                </a:solidFill>
              </a:rPr>
              <a:t>O</a:t>
            </a:r>
            <a:r>
              <a:rPr lang="en-US" sz="3200" dirty="0" smtClean="0">
                <a:solidFill>
                  <a:schemeClr val="bg1"/>
                </a:solidFill>
              </a:rPr>
              <a:t>( [-</a:t>
            </a:r>
            <a:r>
              <a:rPr lang="en-US" sz="3200" i="1" dirty="0" smtClean="0">
                <a:solidFill>
                  <a:schemeClr val="bg1"/>
                </a:solidFill>
              </a:rPr>
              <a:t>z</a:t>
            </a:r>
            <a:r>
              <a:rPr lang="en-US" sz="3200" dirty="0" smtClean="0">
                <a:solidFill>
                  <a:schemeClr val="bg1"/>
                </a:solidFill>
              </a:rPr>
              <a:t> log </a:t>
            </a:r>
            <a:r>
              <a:rPr lang="en-US" sz="3200" i="1" dirty="0" smtClean="0">
                <a:solidFill>
                  <a:schemeClr val="bg1"/>
                </a:solidFill>
              </a:rPr>
              <a:t>z</a:t>
            </a:r>
            <a:r>
              <a:rPr lang="en-US" sz="3200" dirty="0" smtClean="0">
                <a:solidFill>
                  <a:schemeClr val="bg1"/>
                </a:solidFill>
              </a:rPr>
              <a:t>]</a:t>
            </a:r>
            <a:r>
              <a:rPr lang="en-US" sz="3200" baseline="30000" dirty="0" smtClean="0">
                <a:solidFill>
                  <a:schemeClr val="bg1"/>
                </a:solidFill>
              </a:rPr>
              <a:t>½</a:t>
            </a:r>
            <a:r>
              <a:rPr lang="en-US" sz="3200" dirty="0" smtClean="0">
                <a:solidFill>
                  <a:schemeClr val="bg1"/>
                </a:solidFill>
              </a:rPr>
              <a:t>) where z=</a:t>
            </a:r>
            <a:r>
              <a:rPr lang="en-US" sz="3200" i="1" dirty="0" smtClean="0">
                <a:solidFill>
                  <a:schemeClr val="bg1"/>
                </a:solidFill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/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</a:t>
            </a:r>
            <a:r>
              <a:rPr lang="en-US" sz="3200" dirty="0" smtClean="0">
                <a:solidFill>
                  <a:schemeClr val="bg1"/>
                </a:solidFill>
              </a:rPr>
              <a:t>1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It suffices to pick 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=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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) points for discriminative learning of linear classifiers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For some generative models 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=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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log D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Generative versus Discriminative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A generative classifier might converge much faster to its  higher asymptotic error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Ng &amp; Jordan, “</a:t>
            </a:r>
            <a:r>
              <a:rPr lang="fr-FR" sz="2000" dirty="0" smtClean="0">
                <a:solidFill>
                  <a:srgbClr val="FFFF00"/>
                </a:solidFill>
                <a:hlinkClick r:id="rId2"/>
              </a:rPr>
              <a:t>On Discriminative vs. Generative Classifiers</a:t>
            </a:r>
            <a:r>
              <a:rPr lang="en-US" sz="2000" dirty="0" smtClean="0">
                <a:solidFill>
                  <a:srgbClr val="FFFF00"/>
                </a:solidFill>
              </a:rPr>
              <a:t>” NIPS 02.</a:t>
            </a:r>
          </a:p>
          <a:p>
            <a:pPr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Tom Mitchell, “</a:t>
            </a:r>
            <a:r>
              <a:rPr lang="en-US" sz="2000" dirty="0" smtClean="0">
                <a:solidFill>
                  <a:srgbClr val="FFFF00"/>
                </a:solidFill>
                <a:hlinkClick r:id="rId3"/>
              </a:rPr>
              <a:t>Generative and Discriminative Classifiers</a:t>
            </a:r>
            <a:r>
              <a:rPr lang="en-US" sz="2000" dirty="0" smtClean="0">
                <a:solidFill>
                  <a:srgbClr val="FFFF00"/>
                </a:solidFill>
              </a:rPr>
              <a:t>“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6489" y="2314153"/>
            <a:ext cx="4291022" cy="390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Multi-class Logistic Regression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Multinomial Logistic Regression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1-vs-All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Learn </a:t>
            </a:r>
            <a:r>
              <a:rPr lang="en-US" sz="3200" i="1" dirty="0" smtClean="0">
                <a:solidFill>
                  <a:schemeClr val="bg1"/>
                </a:solidFill>
              </a:rPr>
              <a:t>L</a:t>
            </a:r>
            <a:r>
              <a:rPr lang="en-US" sz="3200" dirty="0" smtClean="0">
                <a:solidFill>
                  <a:schemeClr val="bg1"/>
                </a:solidFill>
              </a:rPr>
              <a:t> binary classifiers for an </a:t>
            </a:r>
            <a:r>
              <a:rPr lang="en-US" sz="3200" i="1" dirty="0" smtClean="0">
                <a:solidFill>
                  <a:schemeClr val="bg1"/>
                </a:solidFill>
              </a:rPr>
              <a:t>L</a:t>
            </a:r>
            <a:r>
              <a:rPr lang="en-US" sz="3200" dirty="0" smtClean="0">
                <a:solidFill>
                  <a:schemeClr val="bg1"/>
                </a:solidFill>
              </a:rPr>
              <a:t> class problem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For the </a:t>
            </a:r>
            <a:r>
              <a:rPr lang="en-US" sz="3200" i="1" dirty="0" smtClean="0">
                <a:solidFill>
                  <a:schemeClr val="bg1"/>
                </a:solidFill>
              </a:rPr>
              <a:t>l</a:t>
            </a:r>
            <a:r>
              <a:rPr lang="en-US" sz="3200" baseline="30000" dirty="0" smtClean="0">
                <a:solidFill>
                  <a:schemeClr val="bg1"/>
                </a:solidFill>
              </a:rPr>
              <a:t>th</a:t>
            </a:r>
            <a:r>
              <a:rPr lang="en-US" sz="3200" dirty="0" smtClean="0">
                <a:solidFill>
                  <a:schemeClr val="bg1"/>
                </a:solidFill>
              </a:rPr>
              <a:t> classifier, examples from class </a:t>
            </a:r>
            <a:r>
              <a:rPr lang="en-US" sz="3200" i="1" dirty="0" smtClean="0">
                <a:solidFill>
                  <a:schemeClr val="bg1"/>
                </a:solidFill>
              </a:rPr>
              <a:t>l</a:t>
            </a:r>
            <a:r>
              <a:rPr lang="en-US" sz="3200" dirty="0" smtClean="0">
                <a:solidFill>
                  <a:schemeClr val="bg1"/>
                </a:solidFill>
              </a:rPr>
              <a:t> are +ve while examples from all other classes are –ve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Classify new points according to max probability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1-vs-1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Learn </a:t>
            </a:r>
            <a:r>
              <a:rPr lang="en-US" sz="3200" i="1" dirty="0" smtClean="0">
                <a:solidFill>
                  <a:schemeClr val="bg1"/>
                </a:solidFill>
              </a:rPr>
              <a:t>L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L</a:t>
            </a:r>
            <a:r>
              <a:rPr lang="en-US" sz="3200" dirty="0" smtClean="0">
                <a:solidFill>
                  <a:schemeClr val="bg1"/>
                </a:solidFill>
              </a:rPr>
              <a:t>-1)/2 binary classifiers for an </a:t>
            </a:r>
            <a:r>
              <a:rPr lang="en-US" sz="3200" i="1" dirty="0" smtClean="0">
                <a:solidFill>
                  <a:schemeClr val="bg1"/>
                </a:solidFill>
              </a:rPr>
              <a:t>L</a:t>
            </a:r>
            <a:r>
              <a:rPr lang="en-US" sz="3200" dirty="0" smtClean="0">
                <a:solidFill>
                  <a:schemeClr val="bg1"/>
                </a:solidFill>
              </a:rPr>
              <a:t> class problem by considering every class pair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Classify novel points by majority vote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Classify novel points by building a DAG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Multi-class Logistic Regression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 Assume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Non-linear multi-class classifier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Number of classes = </a:t>
            </a:r>
            <a:r>
              <a:rPr lang="en-US" sz="3200" i="1" dirty="0" smtClean="0">
                <a:solidFill>
                  <a:schemeClr val="bg1"/>
                </a:solidFill>
              </a:rPr>
              <a:t>L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Number of training points per class = 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Algorithm training time for M points = </a:t>
            </a:r>
            <a:r>
              <a:rPr lang="en-US" sz="3200" i="1" dirty="0" smtClean="0">
                <a:solidFill>
                  <a:schemeClr val="bg1"/>
                </a:solidFill>
              </a:rPr>
              <a:t>O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M</a:t>
            </a:r>
            <a:r>
              <a:rPr lang="en-US" sz="3200" baseline="30000" dirty="0" smtClean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Classification time given M training points=</a:t>
            </a:r>
            <a:r>
              <a:rPr lang="en-US" sz="3200" i="1" dirty="0" smtClean="0">
                <a:solidFill>
                  <a:schemeClr val="bg1"/>
                </a:solidFill>
              </a:rPr>
              <a:t>O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M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464"/>
            <a:ext cx="77724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Ranking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http://missmalini.files.wordpress.com/2009/03/madhubala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1596784" cy="23832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4282" y="5072074"/>
            <a:ext cx="892971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Rank these people in decreasing order of attractiveness.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7410" name="Picture 2" descr="http://thatshindi.oneindia.in/img/2009/01/08-lalu-yada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000240"/>
            <a:ext cx="1906560" cy="2383200"/>
          </a:xfrm>
          <a:prstGeom prst="rect">
            <a:avLst/>
          </a:prstGeom>
          <a:noFill/>
        </p:spPr>
      </p:pic>
      <p:pic>
        <p:nvPicPr>
          <p:cNvPr id="17412" name="Picture 4" descr="http://www.rumela.com/albums/bipasha/bipasha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7092" y="2000240"/>
            <a:ext cx="2072961" cy="2383200"/>
          </a:xfrm>
          <a:prstGeom prst="rect">
            <a:avLst/>
          </a:prstGeom>
          <a:noFill/>
        </p:spPr>
      </p:pic>
      <p:pic>
        <p:nvPicPr>
          <p:cNvPr id="17414" name="Picture 6" descr="http://www.gobollywood.com/profile/rakhi-saw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641" y="2000240"/>
            <a:ext cx="1940226" cy="238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Multi-class Logistic Regression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 Multinomial Logistic Regression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Training time = </a:t>
            </a:r>
            <a:r>
              <a:rPr lang="en-US" sz="3200" i="1" dirty="0" smtClean="0">
                <a:solidFill>
                  <a:schemeClr val="bg1"/>
                </a:solidFill>
              </a:rPr>
              <a:t>O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L</a:t>
            </a:r>
            <a:r>
              <a:rPr lang="en-US" sz="3200" baseline="30000" dirty="0" smtClean="0">
                <a:solidFill>
                  <a:schemeClr val="bg1"/>
                </a:solidFill>
              </a:rPr>
              <a:t>6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baseline="30000" dirty="0" smtClean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Classification time for a new point = </a:t>
            </a:r>
            <a:r>
              <a:rPr lang="en-US" sz="3200" i="1" dirty="0" smtClean="0">
                <a:solidFill>
                  <a:schemeClr val="bg1"/>
                </a:solidFill>
              </a:rPr>
              <a:t>O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L</a:t>
            </a:r>
            <a:r>
              <a:rPr lang="en-US" sz="3200" baseline="30000" dirty="0" smtClean="0">
                <a:solidFill>
                  <a:schemeClr val="bg1"/>
                </a:solidFill>
              </a:rPr>
              <a:t>2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1-vs-All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Training time = </a:t>
            </a:r>
            <a:r>
              <a:rPr lang="en-US" sz="3200" i="1" dirty="0" smtClean="0">
                <a:solidFill>
                  <a:schemeClr val="bg1"/>
                </a:solidFill>
              </a:rPr>
              <a:t>O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L</a:t>
            </a:r>
            <a:r>
              <a:rPr lang="en-US" sz="3200" baseline="30000" dirty="0" smtClean="0">
                <a:solidFill>
                  <a:schemeClr val="bg1"/>
                </a:solidFill>
              </a:rPr>
              <a:t>4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baseline="30000" dirty="0" smtClean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Classification time for a new point = </a:t>
            </a:r>
            <a:r>
              <a:rPr lang="en-US" sz="3200" i="1" dirty="0" smtClean="0">
                <a:solidFill>
                  <a:schemeClr val="bg1"/>
                </a:solidFill>
              </a:rPr>
              <a:t>O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L</a:t>
            </a:r>
            <a:r>
              <a:rPr lang="en-US" sz="3200" baseline="30000" dirty="0" smtClean="0">
                <a:solidFill>
                  <a:schemeClr val="bg1"/>
                </a:solidFill>
              </a:rPr>
              <a:t>2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1-vs-1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Training time = </a:t>
            </a:r>
            <a:r>
              <a:rPr lang="en-US" sz="3200" i="1" dirty="0" smtClean="0">
                <a:solidFill>
                  <a:schemeClr val="bg1"/>
                </a:solidFill>
              </a:rPr>
              <a:t>O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L</a:t>
            </a:r>
            <a:r>
              <a:rPr lang="en-US" sz="3200" baseline="30000" dirty="0" smtClean="0">
                <a:solidFill>
                  <a:schemeClr val="bg1"/>
                </a:solidFill>
              </a:rPr>
              <a:t>2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baseline="30000" dirty="0" smtClean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Majority vote classification time  = </a:t>
            </a:r>
            <a:r>
              <a:rPr lang="en-US" sz="3200" i="1" dirty="0" smtClean="0">
                <a:solidFill>
                  <a:schemeClr val="bg1"/>
                </a:solidFill>
              </a:rPr>
              <a:t>O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L</a:t>
            </a:r>
            <a:r>
              <a:rPr lang="en-US" sz="3200" baseline="30000" dirty="0" smtClean="0">
                <a:solidFill>
                  <a:schemeClr val="bg1"/>
                </a:solidFill>
              </a:rPr>
              <a:t>2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DAG classification time  = </a:t>
            </a:r>
            <a:r>
              <a:rPr lang="en-US" sz="3200" i="1" dirty="0" smtClean="0">
                <a:solidFill>
                  <a:schemeClr val="bg1"/>
                </a:solidFill>
              </a:rPr>
              <a:t>O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LN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Multinomial Logistic Regression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aseline="-25000" dirty="0" smtClean="0">
                <a:solidFill>
                  <a:schemeClr val="bg1"/>
                </a:solidFill>
              </a:rPr>
              <a:t>MAP 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</a:t>
            </a:r>
            <a:r>
              <a:rPr lang="en-US" sz="3200" dirty="0" smtClean="0">
                <a:solidFill>
                  <a:schemeClr val="bg1"/>
                </a:solidFill>
              </a:rPr>
              <a:t> argmax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w,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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Regularized Multinomial Logistic Regression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Gaussian prior </a:t>
            </a:r>
          </a:p>
          <a:p>
            <a:pPr lvl="3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) = exp( -½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l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l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l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Multinomial logistic posterior</a:t>
            </a:r>
          </a:p>
          <a:p>
            <a:pPr lvl="3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= </a:t>
            </a:r>
            <a:r>
              <a:rPr lang="en-US" sz="3200" i="1" dirty="0" smtClean="0">
                <a:solidFill>
                  <a:schemeClr val="bg1"/>
                </a:solidFill>
              </a:rPr>
              <a:t>l</a:t>
            </a:r>
            <a:r>
              <a:rPr lang="en-US" sz="3200" dirty="0" smtClean="0">
                <a:solidFill>
                  <a:schemeClr val="bg1"/>
                </a:solidFill>
              </a:rPr>
              <a:t> |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i="1" dirty="0" smtClean="0">
                <a:solidFill>
                  <a:schemeClr val="bg1"/>
                </a:solidFill>
              </a:rPr>
              <a:t>e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f</a:t>
            </a:r>
            <a:r>
              <a:rPr lang="en-US" sz="3200" i="1" baseline="10000" dirty="0" smtClean="0">
                <a:solidFill>
                  <a:schemeClr val="bg1"/>
                </a:solidFill>
              </a:rPr>
              <a:t>l</a:t>
            </a:r>
            <a:r>
              <a:rPr lang="en-US" sz="3200" baseline="30000" dirty="0" smtClean="0">
                <a:solidFill>
                  <a:schemeClr val="bg1"/>
                </a:solidFill>
              </a:rPr>
              <a:t>(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x</a:t>
            </a:r>
            <a:r>
              <a:rPr lang="en-US" sz="3200" i="1" baseline="10000" dirty="0" smtClean="0">
                <a:solidFill>
                  <a:schemeClr val="bg1"/>
                </a:solidFill>
              </a:rPr>
              <a:t>i</a:t>
            </a:r>
            <a:r>
              <a:rPr lang="en-US" sz="3200" baseline="30000" dirty="0" smtClean="0">
                <a:solidFill>
                  <a:schemeClr val="bg1"/>
                </a:solidFill>
              </a:rPr>
              <a:t>)</a:t>
            </a:r>
            <a:r>
              <a:rPr lang="en-US" sz="3200" dirty="0" smtClean="0">
                <a:solidFill>
                  <a:schemeClr val="bg1"/>
                </a:solidFill>
              </a:rPr>
              <a:t> /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e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f</a:t>
            </a:r>
            <a:r>
              <a:rPr lang="en-US" sz="3200" i="1" baseline="10000" dirty="0" smtClean="0">
                <a:solidFill>
                  <a:schemeClr val="bg1"/>
                </a:solidFill>
              </a:rPr>
              <a:t>k</a:t>
            </a:r>
            <a:r>
              <a:rPr lang="en-US" sz="3200" baseline="30000" dirty="0" smtClean="0">
                <a:solidFill>
                  <a:schemeClr val="bg1"/>
                </a:solidFill>
              </a:rPr>
              <a:t>(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x</a:t>
            </a:r>
            <a:r>
              <a:rPr lang="en-US" sz="3200" i="1" baseline="10000" dirty="0" smtClean="0">
                <a:solidFill>
                  <a:schemeClr val="bg1"/>
                </a:solidFill>
              </a:rPr>
              <a:t>i</a:t>
            </a:r>
            <a:r>
              <a:rPr lang="en-US" sz="3200" baseline="30000" dirty="0" smtClean="0">
                <a:solidFill>
                  <a:schemeClr val="bg1"/>
                </a:solidFill>
              </a:rPr>
              <a:t>)</a:t>
            </a:r>
            <a:r>
              <a:rPr lang="en-US" sz="3200" dirty="0" smtClean="0">
                <a:solidFill>
                  <a:schemeClr val="bg1"/>
                </a:solidFill>
              </a:rPr>
              <a:t>   </a:t>
            </a:r>
          </a:p>
          <a:p>
            <a:pPr lvl="3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where 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k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+ 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</a:p>
          <a:p>
            <a:pPr lvl="3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	</a:t>
            </a:r>
          </a:p>
          <a:p>
            <a:pPr lvl="2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Note that we have to learn an extra classifier by not explicitly enforcing 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= </a:t>
            </a:r>
            <a:r>
              <a:rPr lang="en-US" sz="3200" i="1" dirty="0" smtClean="0">
                <a:solidFill>
                  <a:schemeClr val="bg1"/>
                </a:solidFill>
              </a:rPr>
              <a:t>l</a:t>
            </a:r>
            <a:r>
              <a:rPr lang="en-US" sz="3200" dirty="0" smtClean="0">
                <a:solidFill>
                  <a:schemeClr val="bg1"/>
                </a:solidFill>
              </a:rPr>
              <a:t> |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)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Multinomial Logistic Regression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(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</a:t>
            </a:r>
            <a:r>
              <a:rPr lang="en-US" sz="3200" dirty="0" smtClean="0">
                <a:solidFill>
                  <a:schemeClr val="bg1"/>
                </a:solidFill>
              </a:rPr>
              <a:t> ½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 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+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[log(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)) -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k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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ky</a:t>
            </a:r>
            <a:r>
              <a:rPr lang="en-US" sz="3200" i="1" baseline="-50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)]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spcBef>
                <a:spcPct val="0"/>
              </a:spcBef>
              <a:buFont typeface="Symbol"/>
              <a:buChar char="Þ"/>
              <a:defRPr/>
            </a:pPr>
            <a:r>
              <a:rPr lang="en-US" sz="3200" b="1" dirty="0" smtClean="0">
                <a:solidFill>
                  <a:prstClr val="white"/>
                </a:solidFill>
                <a:sym typeface="Symbol"/>
              </a:rPr>
              <a:t></a:t>
            </a:r>
            <a:r>
              <a:rPr lang="en-US" sz="3200" b="1" baseline="-25000" dirty="0" smtClean="0">
                <a:solidFill>
                  <a:prstClr val="white"/>
                </a:solidFill>
                <a:sym typeface="Symbol"/>
              </a:rPr>
              <a:t>w</a:t>
            </a:r>
            <a:r>
              <a:rPr lang="en-US" sz="3200" i="1" baseline="-50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prstClr val="white"/>
                </a:solidFill>
                <a:sym typeface="Symbol"/>
              </a:rPr>
              <a:t>(</a:t>
            </a:r>
            <a:r>
              <a:rPr lang="en-US" sz="3200" b="1" dirty="0" smtClean="0">
                <a:solidFill>
                  <a:prstClr val="white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prstClr val="white"/>
                </a:solidFill>
              </a:rPr>
              <a:t>, </a:t>
            </a:r>
            <a:r>
              <a:rPr lang="en-US" sz="3200" i="1" dirty="0" smtClean="0">
                <a:solidFill>
                  <a:prstClr val="white"/>
                </a:solidFill>
              </a:rPr>
              <a:t>b</a:t>
            </a:r>
            <a:r>
              <a:rPr lang="en-US" sz="3200" dirty="0" smtClean="0">
                <a:solidFill>
                  <a:prstClr val="white"/>
                </a:solidFill>
              </a:rPr>
              <a:t>) </a:t>
            </a:r>
            <a:r>
              <a:rPr lang="en-US" sz="3200" dirty="0" smtClean="0">
                <a:solidFill>
                  <a:prstClr val="white"/>
                </a:solidFill>
                <a:sym typeface="Symbol"/>
              </a:rPr>
              <a:t>=</a:t>
            </a:r>
            <a:r>
              <a:rPr lang="en-US" sz="3200" dirty="0" smtClean="0">
                <a:solidFill>
                  <a:prstClr val="white"/>
                </a:solidFill>
              </a:rPr>
              <a:t> </a:t>
            </a:r>
            <a:r>
              <a:rPr lang="en-US" sz="3200" i="1" dirty="0" smtClean="0">
                <a:solidFill>
                  <a:prstClr val="white"/>
                </a:solidFill>
                <a:sym typeface="Symbol"/>
              </a:rPr>
              <a:t></a:t>
            </a:r>
            <a:r>
              <a:rPr lang="en-US" sz="3200" b="1" dirty="0" smtClean="0">
                <a:solidFill>
                  <a:prstClr val="white"/>
                </a:solidFill>
                <a:sym typeface="Symbol"/>
              </a:rPr>
              <a:t>w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prstClr val="white"/>
                </a:solidFill>
                <a:sym typeface="Symbol"/>
              </a:rPr>
              <a:t> +</a:t>
            </a:r>
            <a:r>
              <a:rPr lang="en-US" sz="3200" dirty="0" smtClean="0">
                <a:solidFill>
                  <a:prstClr val="white"/>
                </a:solidFill>
              </a:rPr>
              <a:t> </a:t>
            </a:r>
            <a:r>
              <a:rPr lang="en-US" sz="3200" dirty="0" smtClean="0">
                <a:solidFill>
                  <a:prstClr val="white"/>
                </a:solidFill>
                <a:sym typeface="Symbol"/>
              </a:rPr>
              <a:t></a:t>
            </a:r>
            <a:r>
              <a:rPr lang="en-US" sz="3200" i="1" baseline="-25000" dirty="0" smtClean="0">
                <a:solidFill>
                  <a:prstClr val="white"/>
                </a:solidFill>
              </a:rPr>
              <a:t>I</a:t>
            </a:r>
            <a:r>
              <a:rPr lang="en-US" sz="3200" dirty="0" smtClean="0">
                <a:solidFill>
                  <a:prstClr val="white"/>
                </a:solidFill>
              </a:rPr>
              <a:t> [ </a:t>
            </a:r>
            <a:r>
              <a:rPr lang="en-US" sz="3200" i="1" dirty="0" smtClean="0">
                <a:solidFill>
                  <a:prstClr val="white"/>
                </a:solidFill>
              </a:rPr>
              <a:t>p</a:t>
            </a:r>
            <a:r>
              <a:rPr lang="en-US" sz="3200" dirty="0" smtClean="0">
                <a:solidFill>
                  <a:prstClr val="white"/>
                </a:solidFill>
              </a:rPr>
              <a:t>(</a:t>
            </a:r>
            <a:r>
              <a:rPr lang="en-US" sz="3200" i="1" dirty="0" smtClean="0">
                <a:solidFill>
                  <a:prstClr val="white"/>
                </a:solidFill>
              </a:rPr>
              <a:t>y</a:t>
            </a:r>
            <a:r>
              <a:rPr lang="en-US" sz="3200" i="1" baseline="-25000" dirty="0" smtClean="0">
                <a:solidFill>
                  <a:prstClr val="white"/>
                </a:solidFill>
              </a:rPr>
              <a:t>i</a:t>
            </a:r>
            <a:r>
              <a:rPr lang="en-US" sz="3200" dirty="0" smtClean="0">
                <a:solidFill>
                  <a:prstClr val="white"/>
                </a:solidFill>
              </a:rPr>
              <a:t> = </a:t>
            </a:r>
            <a:r>
              <a:rPr lang="en-US" sz="3200" i="1" dirty="0" smtClean="0">
                <a:solidFill>
                  <a:prstClr val="white"/>
                </a:solidFill>
              </a:rPr>
              <a:t>k</a:t>
            </a:r>
            <a:r>
              <a:rPr lang="en-US" sz="3200" dirty="0" smtClean="0">
                <a:solidFill>
                  <a:prstClr val="white"/>
                </a:solidFill>
              </a:rPr>
              <a:t> | </a:t>
            </a:r>
            <a:r>
              <a:rPr lang="en-US" sz="3200" b="1" dirty="0" smtClean="0">
                <a:solidFill>
                  <a:prstClr val="white"/>
                </a:solidFill>
              </a:rPr>
              <a:t>x</a:t>
            </a:r>
            <a:r>
              <a:rPr lang="en-US" sz="3200" i="1" baseline="-25000" dirty="0" smtClean="0">
                <a:solidFill>
                  <a:prstClr val="white"/>
                </a:solidFill>
              </a:rPr>
              <a:t>i</a:t>
            </a:r>
            <a:r>
              <a:rPr lang="en-US" sz="3200" dirty="0" smtClean="0">
                <a:solidFill>
                  <a:prstClr val="white"/>
                </a:solidFill>
              </a:rPr>
              <a:t>,</a:t>
            </a:r>
            <a:r>
              <a:rPr lang="en-US" sz="3200" b="1" dirty="0" smtClean="0">
                <a:solidFill>
                  <a:prstClr val="white"/>
                </a:solidFill>
              </a:rPr>
              <a:t>w</a:t>
            </a:r>
            <a:r>
              <a:rPr lang="en-US" sz="3200" dirty="0" smtClean="0">
                <a:solidFill>
                  <a:prstClr val="white"/>
                </a:solidFill>
              </a:rPr>
              <a:t>) -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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ky</a:t>
            </a:r>
            <a:r>
              <a:rPr lang="en-US" sz="3200" i="1" baseline="-50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prstClr val="white"/>
                </a:solidFill>
              </a:rPr>
              <a:t> ]</a:t>
            </a:r>
            <a:r>
              <a:rPr lang="en-US" sz="3200" i="1" baseline="-25000" dirty="0" smtClean="0">
                <a:solidFill>
                  <a:prstClr val="white"/>
                </a:solidFill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</a:rPr>
              <a:t>x</a:t>
            </a:r>
            <a:r>
              <a:rPr lang="en-US" sz="3200" i="1" baseline="-25000" dirty="0" smtClean="0">
                <a:solidFill>
                  <a:prstClr val="white"/>
                </a:solidFill>
              </a:rPr>
              <a:t>i</a:t>
            </a:r>
            <a:endParaRPr lang="en-US" sz="3200" dirty="0" smtClean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Font typeface="Symbol"/>
              <a:buChar char="Þ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sym typeface="Symbol"/>
              </a:rPr>
              <a:t></a:t>
            </a:r>
            <a:r>
              <a:rPr lang="en-US" sz="3200" i="1" baseline="-25000" dirty="0" smtClean="0">
                <a:solidFill>
                  <a:prstClr val="white"/>
                </a:solidFill>
                <a:sym typeface="Symbol"/>
              </a:rPr>
              <a:t>b</a:t>
            </a:r>
            <a:r>
              <a:rPr lang="en-US" sz="3200" i="1" baseline="-50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prstClr val="white"/>
                </a:solidFill>
                <a:sym typeface="Symbol"/>
              </a:rPr>
              <a:t>(</a:t>
            </a:r>
            <a:r>
              <a:rPr lang="en-US" sz="3200" b="1" dirty="0" smtClean="0">
                <a:solidFill>
                  <a:prstClr val="white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prstClr val="white"/>
                </a:solidFill>
              </a:rPr>
              <a:t>, </a:t>
            </a:r>
            <a:r>
              <a:rPr lang="en-US" sz="3200" i="1" dirty="0" smtClean="0">
                <a:solidFill>
                  <a:prstClr val="white"/>
                </a:solidFill>
              </a:rPr>
              <a:t>b</a:t>
            </a:r>
            <a:r>
              <a:rPr lang="en-US" sz="3200" dirty="0" smtClean="0">
                <a:solidFill>
                  <a:prstClr val="white"/>
                </a:solidFill>
              </a:rPr>
              <a:t>) </a:t>
            </a:r>
            <a:r>
              <a:rPr lang="en-US" sz="3200" dirty="0" smtClean="0">
                <a:solidFill>
                  <a:prstClr val="white"/>
                </a:solidFill>
                <a:sym typeface="Symbol"/>
              </a:rPr>
              <a:t>=</a:t>
            </a:r>
            <a:r>
              <a:rPr lang="en-US" sz="3200" dirty="0" smtClean="0">
                <a:solidFill>
                  <a:prstClr val="white"/>
                </a:solidFill>
              </a:rPr>
              <a:t> </a:t>
            </a:r>
            <a:r>
              <a:rPr lang="en-US" sz="3200" dirty="0" smtClean="0">
                <a:solidFill>
                  <a:prstClr val="white"/>
                </a:solidFill>
                <a:sym typeface="Symbol"/>
              </a:rPr>
              <a:t></a:t>
            </a:r>
            <a:r>
              <a:rPr lang="en-US" sz="3200" i="1" baseline="-25000" dirty="0" smtClean="0">
                <a:solidFill>
                  <a:prstClr val="white"/>
                </a:solidFill>
              </a:rPr>
              <a:t>I</a:t>
            </a:r>
            <a:r>
              <a:rPr lang="en-US" sz="3200" dirty="0" smtClean="0">
                <a:solidFill>
                  <a:prstClr val="white"/>
                </a:solidFill>
              </a:rPr>
              <a:t> [ </a:t>
            </a:r>
            <a:r>
              <a:rPr lang="en-US" sz="3200" i="1" dirty="0" smtClean="0">
                <a:solidFill>
                  <a:prstClr val="white"/>
                </a:solidFill>
              </a:rPr>
              <a:t>p</a:t>
            </a:r>
            <a:r>
              <a:rPr lang="en-US" sz="3200" dirty="0" smtClean="0">
                <a:solidFill>
                  <a:prstClr val="white"/>
                </a:solidFill>
              </a:rPr>
              <a:t>(</a:t>
            </a:r>
            <a:r>
              <a:rPr lang="en-US" sz="3200" i="1" dirty="0" smtClean="0">
                <a:solidFill>
                  <a:prstClr val="white"/>
                </a:solidFill>
              </a:rPr>
              <a:t>y</a:t>
            </a:r>
            <a:r>
              <a:rPr lang="en-US" sz="3200" i="1" baseline="-25000" dirty="0" smtClean="0">
                <a:solidFill>
                  <a:prstClr val="white"/>
                </a:solidFill>
              </a:rPr>
              <a:t>i</a:t>
            </a:r>
            <a:r>
              <a:rPr lang="en-US" sz="3200" dirty="0" smtClean="0">
                <a:solidFill>
                  <a:prstClr val="white"/>
                </a:solidFill>
              </a:rPr>
              <a:t> = </a:t>
            </a:r>
            <a:r>
              <a:rPr lang="en-US" sz="3200" i="1" dirty="0" smtClean="0">
                <a:solidFill>
                  <a:prstClr val="white"/>
                </a:solidFill>
              </a:rPr>
              <a:t>k</a:t>
            </a:r>
            <a:r>
              <a:rPr lang="en-US" sz="3200" dirty="0" smtClean="0">
                <a:solidFill>
                  <a:prstClr val="white"/>
                </a:solidFill>
              </a:rPr>
              <a:t> | </a:t>
            </a:r>
            <a:r>
              <a:rPr lang="en-US" sz="3200" b="1" dirty="0" smtClean="0">
                <a:solidFill>
                  <a:prstClr val="white"/>
                </a:solidFill>
              </a:rPr>
              <a:t>x</a:t>
            </a:r>
            <a:r>
              <a:rPr lang="en-US" sz="3200" i="1" baseline="-25000" dirty="0" smtClean="0">
                <a:solidFill>
                  <a:prstClr val="white"/>
                </a:solidFill>
              </a:rPr>
              <a:t>i</a:t>
            </a:r>
            <a:r>
              <a:rPr lang="en-US" sz="3200" dirty="0" smtClean="0">
                <a:solidFill>
                  <a:prstClr val="white"/>
                </a:solidFill>
              </a:rPr>
              <a:t>,</a:t>
            </a:r>
            <a:r>
              <a:rPr lang="en-US" sz="3200" b="1" dirty="0" smtClean="0">
                <a:solidFill>
                  <a:prstClr val="white"/>
                </a:solidFill>
              </a:rPr>
              <a:t>w</a:t>
            </a:r>
            <a:r>
              <a:rPr lang="en-US" sz="3200" dirty="0" smtClean="0">
                <a:solidFill>
                  <a:prstClr val="white"/>
                </a:solidFill>
              </a:rPr>
              <a:t>) -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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ky</a:t>
            </a:r>
            <a:r>
              <a:rPr lang="en-US" sz="3200" i="1" baseline="-50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prstClr val="white"/>
                </a:solidFill>
              </a:rPr>
              <a:t> ]</a:t>
            </a:r>
          </a:p>
          <a:p>
            <a:pPr lvl="0">
              <a:spcBef>
                <a:spcPct val="0"/>
              </a:spcBef>
              <a:defRPr/>
            </a:pPr>
            <a:endParaRPr lang="en-US" sz="3200" dirty="0" smtClean="0">
              <a:solidFill>
                <a:prstClr val="white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en-US" sz="3200" dirty="0" smtClean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Multi-class Logistic Regression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2" y="903288"/>
            <a:ext cx="9148223" cy="60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Multi-class Logistic Regression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2" y="903288"/>
            <a:ext cx="9148223" cy="60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Multi-class Logistic Regression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2" y="903288"/>
            <a:ext cx="9148223" cy="60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Multi-class Logistic Regression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2" y="903288"/>
            <a:ext cx="9148223" cy="60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Multi-class Logistic Regression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903288"/>
            <a:ext cx="9148223" cy="60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Multi-class Logistic Regression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903288"/>
            <a:ext cx="9148223" cy="60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Probabilities to Loss Functions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baseline="-25000" dirty="0" smtClean="0">
                <a:solidFill>
                  <a:schemeClr val="bg1"/>
                </a:solidFill>
              </a:rPr>
              <a:t>MAP 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</a:t>
            </a:r>
            <a:r>
              <a:rPr lang="en-US" sz="3200" dirty="0" smtClean="0">
                <a:solidFill>
                  <a:schemeClr val="bg1"/>
                </a:solidFill>
              </a:rPr>
              <a:t> argmin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w,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 ½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+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log(1+exp(1-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+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)))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4" y="1750221"/>
            <a:ext cx="6810372" cy="51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464"/>
            <a:ext cx="77724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Multi-Label Classification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http://missmalini.files.wordpress.com/2009/03/madhubala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285860"/>
            <a:ext cx="2286016" cy="3411879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4282" y="5072074"/>
            <a:ext cx="892971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Tag this image with the set of relevant labels from {female, Madhubala, beautiful</a:t>
            </a:r>
            <a:r>
              <a:rPr lang="en-US" sz="3200" smtClean="0">
                <a:solidFill>
                  <a:schemeClr val="bg1"/>
                </a:solidFill>
                <a:ea typeface="+mj-ea"/>
                <a:cs typeface="+mj-cs"/>
              </a:rPr>
              <a:t>, IITD 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faculty}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32361"/>
            <a:ext cx="9144000" cy="3193278"/>
          </a:xfrm>
        </p:spPr>
        <p:txBody>
          <a:bodyPr>
            <a:noAutofit/>
          </a:bodyPr>
          <a:lstStyle/>
          <a:p>
            <a:r>
              <a:rPr lang="en-US" sz="7000" dirty="0" smtClean="0">
                <a:solidFill>
                  <a:schemeClr val="bg1"/>
                </a:solidFill>
              </a:rPr>
              <a:t>Support Vector Machines</a:t>
            </a:r>
            <a:endParaRPr lang="en-US" sz="7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572000" y="1219200"/>
            <a:ext cx="0" cy="5181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rot="5400000">
            <a:off x="4572000" y="-533400"/>
            <a:ext cx="0" cy="7924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5000625" y="4648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5683250" y="3962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3719513" y="38100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5181600" y="64008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>
            <a:off x="7102475" y="5959475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543800" y="48768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7772400" y="3048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5486400" y="2054225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6096000" y="4724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>
            <a:off x="7467600" y="2819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8077200" y="3886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5943600" y="55626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8" name="Oval 32"/>
          <p:cNvSpPr>
            <a:spLocks noChangeArrowheads="1"/>
          </p:cNvSpPr>
          <p:nvPr/>
        </p:nvSpPr>
        <p:spPr bwMode="auto">
          <a:xfrm>
            <a:off x="8458200" y="6172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>
            <a:off x="3200400" y="14478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1143000" y="4343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>
            <a:off x="1981200" y="44196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2667000" y="2819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3" name="Oval 37"/>
          <p:cNvSpPr>
            <a:spLocks noChangeArrowheads="1"/>
          </p:cNvSpPr>
          <p:nvPr/>
        </p:nvSpPr>
        <p:spPr bwMode="auto">
          <a:xfrm>
            <a:off x="838200" y="2438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0" y="90464"/>
            <a:ext cx="9144000" cy="7858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Binary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Classification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572000" y="1219200"/>
            <a:ext cx="0" cy="5181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rot="5400000">
            <a:off x="4572000" y="-533400"/>
            <a:ext cx="0" cy="7924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5000625" y="4648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5683250" y="3962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3719513" y="38100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5181600" y="64008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>
            <a:off x="7102475" y="5959475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543800" y="48768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7772400" y="3048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5486400" y="2054225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6096000" y="4724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>
            <a:off x="7467600" y="2819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8077200" y="3886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5943600" y="55626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8" name="Oval 32"/>
          <p:cNvSpPr>
            <a:spLocks noChangeArrowheads="1"/>
          </p:cNvSpPr>
          <p:nvPr/>
        </p:nvSpPr>
        <p:spPr bwMode="auto">
          <a:xfrm>
            <a:off x="8458200" y="6172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>
            <a:off x="3200400" y="14478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1143000" y="4343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>
            <a:off x="1981200" y="44196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2667000" y="2819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3" name="Oval 37"/>
          <p:cNvSpPr>
            <a:spLocks noChangeArrowheads="1"/>
          </p:cNvSpPr>
          <p:nvPr/>
        </p:nvSpPr>
        <p:spPr bwMode="auto">
          <a:xfrm>
            <a:off x="838200" y="2438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0" y="90464"/>
            <a:ext cx="9144000" cy="7858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Separating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Hyperplane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990600" y="2463800"/>
            <a:ext cx="7010400" cy="2743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1092200" y="2654300"/>
            <a:ext cx="7010400" cy="2743200"/>
          </a:xfrm>
          <a:prstGeom prst="line">
            <a:avLst/>
          </a:prstGeom>
          <a:noFill/>
          <a:ln w="38100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863600" y="2273300"/>
            <a:ext cx="7010400" cy="2743200"/>
          </a:xfrm>
          <a:prstGeom prst="line">
            <a:avLst/>
          </a:prstGeom>
          <a:noFill/>
          <a:ln w="38100" cap="rnd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572000" y="1219200"/>
            <a:ext cx="0" cy="5181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rot="5400000">
            <a:off x="4572000" y="-533400"/>
            <a:ext cx="0" cy="7924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5000625" y="4648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5683250" y="3962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3719513" y="38100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5181600" y="64008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>
            <a:off x="7102475" y="5959475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543800" y="48768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7772400" y="3048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5486400" y="2054225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6096000" y="4724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>
            <a:off x="7467600" y="2819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8077200" y="3886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5943600" y="55626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8" name="Oval 32"/>
          <p:cNvSpPr>
            <a:spLocks noChangeArrowheads="1"/>
          </p:cNvSpPr>
          <p:nvPr/>
        </p:nvSpPr>
        <p:spPr bwMode="auto">
          <a:xfrm>
            <a:off x="8458200" y="6172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>
            <a:off x="3200400" y="14478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1143000" y="4343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>
            <a:off x="1981200" y="44196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2667000" y="2819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3" name="Oval 37"/>
          <p:cNvSpPr>
            <a:spLocks noChangeArrowheads="1"/>
          </p:cNvSpPr>
          <p:nvPr/>
        </p:nvSpPr>
        <p:spPr bwMode="auto">
          <a:xfrm>
            <a:off x="838200" y="2438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0" y="90464"/>
            <a:ext cx="9144000" cy="7858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Maximum Margin Hyperplane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rot="2700000">
            <a:off x="4876800" y="1258888"/>
            <a:ext cx="0" cy="5181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rot="2700000">
            <a:off x="5486400" y="1717675"/>
            <a:ext cx="0" cy="5181600"/>
          </a:xfrm>
          <a:prstGeom prst="line">
            <a:avLst/>
          </a:prstGeom>
          <a:noFill/>
          <a:ln w="38100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rot="2700000">
            <a:off x="4343400" y="762000"/>
            <a:ext cx="0" cy="51816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0" y="6357934"/>
            <a:ext cx="892971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bg1"/>
                </a:solidFill>
                <a:ea typeface="+mj-ea"/>
                <a:cs typeface="+mj-cs"/>
              </a:rPr>
              <a:t>Geometric Intuition: Choose the perpendicular bisector of the shortest line segment joining the convex hulls of the two classes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641894" y="5638800"/>
            <a:ext cx="175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w</a:t>
            </a:r>
            <a:r>
              <a:rPr lang="en-GB" b="0" baseline="30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GB" b="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+ </a:t>
            </a:r>
            <a:r>
              <a:rPr lang="en-GB" b="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b = </a:t>
            </a:r>
            <a:r>
              <a:rPr lang="en-GB" b="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572000" y="1219200"/>
            <a:ext cx="0" cy="5181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rot="5400000">
            <a:off x="4572000" y="-533400"/>
            <a:ext cx="0" cy="7924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rot="2700000">
            <a:off x="4876800" y="1258888"/>
            <a:ext cx="0" cy="5181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724400" y="3394075"/>
            <a:ext cx="3952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b</a:t>
            </a:r>
            <a:endParaRPr lang="en-GB" b="0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rot="-2700000">
            <a:off x="4765675" y="3328988"/>
            <a:ext cx="0" cy="5476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rot="-2700000">
            <a:off x="4038600" y="4786313"/>
            <a:ext cx="0" cy="5476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733800" y="5029200"/>
            <a:ext cx="381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w</a:t>
            </a:r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5000625" y="4648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5683250" y="3962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3719513" y="38100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5181600" y="64008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>
            <a:off x="7102475" y="5959475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543800" y="48768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7772400" y="3048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5486400" y="2054225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6096000" y="4724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>
            <a:off x="7467600" y="2819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8077200" y="3886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5943600" y="55626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8" name="Oval 32"/>
          <p:cNvSpPr>
            <a:spLocks noChangeArrowheads="1"/>
          </p:cNvSpPr>
          <p:nvPr/>
        </p:nvSpPr>
        <p:spPr bwMode="auto">
          <a:xfrm>
            <a:off x="8458200" y="6172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>
            <a:off x="3200400" y="14478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1143000" y="4343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>
            <a:off x="1981200" y="44196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2667000" y="2819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3" name="Oval 37"/>
          <p:cNvSpPr>
            <a:spLocks noChangeArrowheads="1"/>
          </p:cNvSpPr>
          <p:nvPr/>
        </p:nvSpPr>
        <p:spPr bwMode="auto">
          <a:xfrm>
            <a:off x="838200" y="2438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0" y="90464"/>
            <a:ext cx="9144000" cy="7858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SVM Notation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 rot="2700000">
            <a:off x="5486400" y="1717675"/>
            <a:ext cx="0" cy="5181600"/>
          </a:xfrm>
          <a:prstGeom prst="line">
            <a:avLst/>
          </a:prstGeom>
          <a:noFill/>
          <a:ln w="38100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rot="2700000">
            <a:off x="4343400" y="762000"/>
            <a:ext cx="0" cy="51816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214546" y="6089671"/>
            <a:ext cx="175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w</a:t>
            </a:r>
            <a:r>
              <a:rPr lang="en-GB" b="0" baseline="30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GB" b="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+ </a:t>
            </a:r>
            <a:r>
              <a:rPr lang="en-GB" b="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b = </a:t>
            </a:r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+1</a:t>
            </a:r>
            <a:endParaRPr lang="en-GB" b="0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071538" y="5143512"/>
            <a:ext cx="175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w</a:t>
            </a:r>
            <a:r>
              <a:rPr lang="en-GB" b="0" baseline="30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GB" b="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+ </a:t>
            </a:r>
            <a:r>
              <a:rPr lang="en-GB" b="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b = </a:t>
            </a:r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-1</a:t>
            </a:r>
            <a:endParaRPr lang="en-GB" b="0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715008" y="3786190"/>
            <a:ext cx="171448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bg1"/>
                </a:solidFill>
                <a:ea typeface="+mj-ea"/>
                <a:cs typeface="+mj-cs"/>
              </a:rPr>
              <a:t>Support Vector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5072066" y="4429132"/>
            <a:ext cx="171448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bg1"/>
                </a:solidFill>
                <a:ea typeface="+mj-ea"/>
                <a:cs typeface="+mj-cs"/>
              </a:rPr>
              <a:t>Support Vector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894584" y="1857364"/>
            <a:ext cx="171448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bg1"/>
                </a:solidFill>
                <a:ea typeface="+mj-ea"/>
                <a:cs typeface="+mj-cs"/>
              </a:rPr>
              <a:t>Support Vector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093775" y="3623635"/>
            <a:ext cx="171448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bg1"/>
                </a:solidFill>
                <a:ea typeface="+mj-ea"/>
                <a:cs typeface="+mj-cs"/>
              </a:rPr>
              <a:t>Support Vector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rot="18900000">
            <a:off x="6648450" y="1371600"/>
            <a:ext cx="0" cy="14620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6283325" y="1506538"/>
            <a:ext cx="2098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sym typeface="Symbol" pitchFamily="18" charset="2"/>
              </a:rPr>
              <a:t>Margin =</a:t>
            </a:r>
            <a:r>
              <a:rPr lang="en-GB" b="0" dirty="0">
                <a:solidFill>
                  <a:schemeClr val="bg1"/>
                </a:solidFill>
                <a:sym typeface="Symbol" pitchFamily="18" charset="2"/>
              </a:rPr>
              <a:t> 2 /</a:t>
            </a:r>
            <a:r>
              <a:rPr lang="en-GB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GB" b="0" dirty="0">
                <a:solidFill>
                  <a:schemeClr val="bg1"/>
                </a:solidFill>
                <a:sym typeface="Symbol" pitchFamily="18" charset="2"/>
              </a:rPr>
              <a:t></a:t>
            </a:r>
            <a:r>
              <a:rPr lang="en-GB" dirty="0" smtClean="0">
                <a:solidFill>
                  <a:schemeClr val="bg1"/>
                </a:solidFill>
                <a:sym typeface="Symbol" pitchFamily="18" charset="2"/>
              </a:rPr>
              <a:t>w</a:t>
            </a:r>
            <a:r>
              <a:rPr lang="en-GB" b="0" i="1" baseline="30000" dirty="0" smtClean="0">
                <a:solidFill>
                  <a:schemeClr val="bg1"/>
                </a:solidFill>
                <a:sym typeface="Symbol" pitchFamily="18" charset="2"/>
              </a:rPr>
              <a:t>t</a:t>
            </a:r>
            <a:r>
              <a:rPr lang="en-GB" dirty="0" smtClean="0">
                <a:solidFill>
                  <a:schemeClr val="bg1"/>
                </a:solidFill>
                <a:sym typeface="Symbol" pitchFamily="18" charset="2"/>
              </a:rPr>
              <a:t>w</a:t>
            </a:r>
            <a:endParaRPr lang="en-GB" b="0" dirty="0">
              <a:solidFill>
                <a:schemeClr val="bg1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Calculating the Margin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Let 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</a:rPr>
              <a:t>+</a:t>
            </a:r>
            <a:r>
              <a:rPr lang="en-US" sz="3200" dirty="0" smtClean="0">
                <a:solidFill>
                  <a:schemeClr val="bg1"/>
                </a:solidFill>
              </a:rPr>
              <a:t> be any point on the +ve supporting plane and 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</a:rPr>
              <a:t>-</a:t>
            </a:r>
            <a:r>
              <a:rPr lang="en-US" sz="3200" dirty="0" smtClean="0">
                <a:solidFill>
                  <a:schemeClr val="bg1"/>
                </a:solidFill>
              </a:rPr>
              <a:t> the closest point on the –ve supporting plane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Margin 	= |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</a:rPr>
              <a:t>+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</a:rPr>
              <a:t>-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=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dirty="0" smtClean="0">
                <a:solidFill>
                  <a:schemeClr val="bg1"/>
                </a:solidFill>
              </a:rPr>
              <a:t> |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| 		(since 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</a:rPr>
              <a:t>+</a:t>
            </a:r>
            <a:r>
              <a:rPr lang="en-US" sz="3200" dirty="0" smtClean="0">
                <a:solidFill>
                  <a:schemeClr val="bg1"/>
                </a:solidFill>
              </a:rPr>
              <a:t> = 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</a:rPr>
              <a:t>-</a:t>
            </a:r>
            <a:r>
              <a:rPr lang="en-US" sz="3200" dirty="0" smtClean="0">
                <a:solidFill>
                  <a:schemeClr val="bg1"/>
                </a:solidFill>
              </a:rPr>
              <a:t> +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=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 |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|/|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aseline="30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 	(assuming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= 2/|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aseline="30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=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/|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| 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</a:rPr>
              <a:t>+</a:t>
            </a:r>
            <a:r>
              <a:rPr lang="en-US" sz="3200" dirty="0" smtClean="0">
                <a:solidFill>
                  <a:schemeClr val="bg1"/>
                </a:solidFill>
              </a:rPr>
              <a:t> + 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 = +1</a:t>
            </a:r>
          </a:p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</a:rPr>
              <a:t>-</a:t>
            </a:r>
            <a:r>
              <a:rPr lang="en-US" sz="3200" dirty="0" smtClean="0">
                <a:solidFill>
                  <a:schemeClr val="bg1"/>
                </a:solidFill>
              </a:rPr>
              <a:t> + 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 = -1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 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</a:rPr>
              <a:t>+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baseline="-25000" dirty="0" smtClean="0">
                <a:solidFill>
                  <a:schemeClr val="bg1"/>
                </a:solidFill>
              </a:rPr>
              <a:t>-</a:t>
            </a:r>
            <a:r>
              <a:rPr lang="en-US" sz="3200" dirty="0" smtClean="0">
                <a:solidFill>
                  <a:schemeClr val="bg1"/>
                </a:solidFill>
              </a:rPr>
              <a:t>)= 2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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 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= 2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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 </a:t>
            </a:r>
            <a:r>
              <a:rPr lang="en-US" sz="3200" dirty="0" smtClean="0">
                <a:solidFill>
                  <a:schemeClr val="bg1"/>
                </a:solidFill>
              </a:rPr>
              <a:t>= 2/|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aseline="30000" dirty="0" smtClean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Hard Margin SVM Primal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Maximize 	2</a:t>
            </a:r>
            <a:r>
              <a:rPr lang="en-US" sz="3200" dirty="0" smtClean="0">
                <a:solidFill>
                  <a:schemeClr val="bg1"/>
                </a:solidFill>
              </a:rPr>
              <a:t>/|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| 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  such that		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+ 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+1	if 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= +1</a:t>
            </a:r>
          </a:p>
          <a:p>
            <a:pPr>
              <a:spcBef>
                <a:spcPct val="0"/>
              </a:spcBef>
              <a:defRPr/>
            </a:pPr>
            <a:r>
              <a:rPr lang="en-US" sz="3200" baseline="30000" dirty="0" smtClean="0">
                <a:solidFill>
                  <a:schemeClr val="bg1"/>
                </a:solidFill>
              </a:rPr>
              <a:t>			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+ 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</a:t>
            </a:r>
            <a:r>
              <a:rPr lang="en-US" sz="3200" dirty="0" smtClean="0">
                <a:solidFill>
                  <a:schemeClr val="bg1"/>
                </a:solidFill>
              </a:rPr>
              <a:t> -1	if 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= -1</a:t>
            </a:r>
            <a:endParaRPr lang="en-US" sz="3200" baseline="30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baseline="30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baseline="300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Difficult to optimize directly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Convex Quadratic Program (QP) reformulation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Minimize		</a:t>
            </a:r>
            <a:r>
              <a:rPr lang="en-US" sz="3200" dirty="0" smtClean="0">
                <a:solidFill>
                  <a:schemeClr val="bg1"/>
                </a:solidFill>
              </a:rPr>
              <a:t> ½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		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  such that		</a:t>
            </a:r>
            <a:r>
              <a:rPr lang="en-US" sz="3200" i="1" dirty="0" smtClean="0">
                <a:solidFill>
                  <a:schemeClr val="bg1"/>
                </a:solidFill>
              </a:rPr>
              <a:t> 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+ 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1</a:t>
            </a:r>
            <a:endParaRPr lang="en-US" sz="3200" i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Convex QPs can be easy to optimize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Linearly Inseparable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Minimize		</a:t>
            </a:r>
            <a:r>
              <a:rPr lang="en-US" sz="3200" dirty="0" smtClean="0">
                <a:solidFill>
                  <a:schemeClr val="bg1"/>
                </a:solidFill>
              </a:rPr>
              <a:t> ½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+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#(Misclassified points)	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  such that		</a:t>
            </a:r>
            <a:r>
              <a:rPr lang="en-US" sz="3200" i="1" dirty="0" smtClean="0">
                <a:solidFill>
                  <a:schemeClr val="bg1"/>
                </a:solidFill>
              </a:rPr>
              <a:t> 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+ 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1 (for “good” points)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The optimization problem is NP Hard in general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Disastrous errors are penalized the same as near misses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641894" y="5638800"/>
            <a:ext cx="175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w</a:t>
            </a:r>
            <a:r>
              <a:rPr lang="en-GB" b="0" baseline="30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GB" b="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+ </a:t>
            </a:r>
            <a:r>
              <a:rPr lang="en-GB" b="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b = </a:t>
            </a:r>
            <a:r>
              <a:rPr lang="en-GB" b="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572000" y="1219200"/>
            <a:ext cx="0" cy="5181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rot="5400000">
            <a:off x="4572000" y="-533400"/>
            <a:ext cx="0" cy="7924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rot="2700000">
            <a:off x="4876800" y="1258888"/>
            <a:ext cx="0" cy="5181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724400" y="3394075"/>
            <a:ext cx="3952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b</a:t>
            </a:r>
            <a:endParaRPr lang="en-GB" b="0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rot="-2700000">
            <a:off x="4765675" y="3328988"/>
            <a:ext cx="0" cy="5476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rot="-2700000">
            <a:off x="4038600" y="4786313"/>
            <a:ext cx="0" cy="5476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733800" y="5029200"/>
            <a:ext cx="381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w</a:t>
            </a:r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5000625" y="4648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5683250" y="3962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3719513" y="38100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5181600" y="64008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>
            <a:off x="7102475" y="5959475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543800" y="48768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7772400" y="3048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5486400" y="2054225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6096000" y="4724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>
            <a:off x="7467600" y="2819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8077200" y="3886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5943600" y="55626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8" name="Oval 32"/>
          <p:cNvSpPr>
            <a:spLocks noChangeArrowheads="1"/>
          </p:cNvSpPr>
          <p:nvPr/>
        </p:nvSpPr>
        <p:spPr bwMode="auto">
          <a:xfrm>
            <a:off x="8458200" y="6172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>
            <a:off x="3200400" y="14478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1143000" y="4343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>
            <a:off x="1981200" y="44196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2667000" y="2819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3" name="Oval 37"/>
          <p:cNvSpPr>
            <a:spLocks noChangeArrowheads="1"/>
          </p:cNvSpPr>
          <p:nvPr/>
        </p:nvSpPr>
        <p:spPr bwMode="auto">
          <a:xfrm>
            <a:off x="838200" y="2438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0" y="90464"/>
            <a:ext cx="9144000" cy="7858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Inseparable Data – Hinge Loss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 rot="2700000">
            <a:off x="5486400" y="1717675"/>
            <a:ext cx="0" cy="5181600"/>
          </a:xfrm>
          <a:prstGeom prst="line">
            <a:avLst/>
          </a:prstGeom>
          <a:noFill/>
          <a:ln w="38100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rot="2700000">
            <a:off x="4343400" y="762000"/>
            <a:ext cx="0" cy="51816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214546" y="6089671"/>
            <a:ext cx="175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w</a:t>
            </a:r>
            <a:r>
              <a:rPr lang="en-GB" b="0" baseline="30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GB" b="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+ </a:t>
            </a:r>
            <a:r>
              <a:rPr lang="en-GB" b="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b = </a:t>
            </a:r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+1</a:t>
            </a:r>
            <a:endParaRPr lang="en-GB" b="0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071538" y="5143512"/>
            <a:ext cx="175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w</a:t>
            </a:r>
            <a:r>
              <a:rPr lang="en-GB" b="0" baseline="30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GB" b="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+ </a:t>
            </a:r>
            <a:r>
              <a:rPr lang="en-GB" b="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b = </a:t>
            </a:r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-1</a:t>
            </a:r>
            <a:endParaRPr lang="en-GB" b="0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5072066" y="4429132"/>
            <a:ext cx="171448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bg1"/>
                </a:solidFill>
                <a:ea typeface="+mj-ea"/>
                <a:cs typeface="+mj-cs"/>
              </a:rPr>
              <a:t>Support Vector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571736" y="1785926"/>
            <a:ext cx="171448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bg1"/>
                </a:solidFill>
                <a:ea typeface="+mj-ea"/>
                <a:cs typeface="+mj-cs"/>
              </a:rPr>
              <a:t>Misclassified point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093775" y="3623635"/>
            <a:ext cx="171448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bg1"/>
                </a:solidFill>
                <a:ea typeface="+mj-ea"/>
                <a:cs typeface="+mj-cs"/>
              </a:rPr>
              <a:t>Support Vector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rot="18900000">
            <a:off x="6648450" y="1371600"/>
            <a:ext cx="0" cy="14620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6283325" y="1506538"/>
            <a:ext cx="2098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sym typeface="Symbol" pitchFamily="18" charset="2"/>
              </a:rPr>
              <a:t>Margin =</a:t>
            </a:r>
            <a:r>
              <a:rPr lang="en-GB" b="0" dirty="0">
                <a:solidFill>
                  <a:schemeClr val="bg1"/>
                </a:solidFill>
                <a:sym typeface="Symbol" pitchFamily="18" charset="2"/>
              </a:rPr>
              <a:t> 2 /</a:t>
            </a:r>
            <a:r>
              <a:rPr lang="en-GB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GB" b="0" dirty="0">
                <a:solidFill>
                  <a:schemeClr val="bg1"/>
                </a:solidFill>
                <a:sym typeface="Symbol" pitchFamily="18" charset="2"/>
              </a:rPr>
              <a:t></a:t>
            </a:r>
            <a:r>
              <a:rPr lang="en-GB" dirty="0" smtClean="0">
                <a:solidFill>
                  <a:schemeClr val="bg1"/>
                </a:solidFill>
                <a:sym typeface="Symbol" pitchFamily="18" charset="2"/>
              </a:rPr>
              <a:t>w</a:t>
            </a:r>
            <a:r>
              <a:rPr lang="en-GB" b="0" i="1" baseline="30000" dirty="0" smtClean="0">
                <a:solidFill>
                  <a:schemeClr val="bg1"/>
                </a:solidFill>
                <a:sym typeface="Symbol" pitchFamily="18" charset="2"/>
              </a:rPr>
              <a:t>t</a:t>
            </a:r>
            <a:r>
              <a:rPr lang="en-GB" dirty="0" smtClean="0">
                <a:solidFill>
                  <a:schemeClr val="bg1"/>
                </a:solidFill>
                <a:sym typeface="Symbol" pitchFamily="18" charset="2"/>
              </a:rPr>
              <a:t>w</a:t>
            </a:r>
            <a:endParaRPr lang="en-GB" b="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4191000" y="1931988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Line 27"/>
          <p:cNvSpPr>
            <a:spLocks noChangeShapeType="1"/>
          </p:cNvSpPr>
          <p:nvPr/>
        </p:nvSpPr>
        <p:spPr bwMode="auto">
          <a:xfrm rot="18900000">
            <a:off x="5187950" y="1724025"/>
            <a:ext cx="0" cy="23764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9" name="Oval 22"/>
          <p:cNvSpPr>
            <a:spLocks noChangeArrowheads="1"/>
          </p:cNvSpPr>
          <p:nvPr/>
        </p:nvSpPr>
        <p:spPr bwMode="auto">
          <a:xfrm>
            <a:off x="6164263" y="2790825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 rot="18900000">
            <a:off x="6450013" y="2878138"/>
            <a:ext cx="0" cy="3651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4648200" y="4308475"/>
            <a:ext cx="685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sym typeface="Symbol" pitchFamily="18" charset="2"/>
              </a:rPr>
              <a:t> = 0</a:t>
            </a:r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6324600" y="2590800"/>
            <a:ext cx="685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sym typeface="Symbol" pitchFamily="18" charset="2"/>
              </a:rPr>
              <a:t> &lt; 1</a:t>
            </a:r>
          </a:p>
        </p:txBody>
      </p:sp>
      <p:sp>
        <p:nvSpPr>
          <p:cNvPr id="53" name="Text Box 34"/>
          <p:cNvSpPr txBox="1">
            <a:spLocks noChangeArrowheads="1"/>
          </p:cNvSpPr>
          <p:nvPr/>
        </p:nvSpPr>
        <p:spPr bwMode="auto">
          <a:xfrm>
            <a:off x="3810000" y="1524000"/>
            <a:ext cx="838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 &gt; 1</a:t>
            </a:r>
            <a:endParaRPr lang="en-GB" b="0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6029340" y="5500702"/>
            <a:ext cx="685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sym typeface="Symbol" pitchFamily="18" charset="2"/>
              </a:rPr>
              <a:t>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i="1" dirty="0" smtClean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-SVM Primal Formulation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Minimize		</a:t>
            </a:r>
            <a:r>
              <a:rPr lang="en-US" sz="3200" dirty="0" smtClean="0">
                <a:solidFill>
                  <a:schemeClr val="bg1"/>
                </a:solidFill>
              </a:rPr>
              <a:t>½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+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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  such that		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+ 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1 –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	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0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The optimization is a convex QP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The globally optimal solution will be obtained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Number of variables = </a:t>
            </a:r>
            <a:r>
              <a:rPr lang="en-US" sz="3200" i="1" dirty="0" smtClean="0">
                <a:solidFill>
                  <a:schemeClr val="bg1"/>
                </a:solidFill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 + 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+ 1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Number of constraints = 2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Solvers can train on 800K points in 47K (sparse) dimensions in less than 2 minutes on a standard PC</a:t>
            </a:r>
          </a:p>
          <a:p>
            <a:pPr lvl="0"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Fan </a:t>
            </a:r>
            <a:r>
              <a:rPr lang="en-US" sz="2000" i="1" dirty="0" smtClean="0">
                <a:solidFill>
                  <a:srgbClr val="FFFF00"/>
                </a:solidFill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</a:rPr>
              <a:t>., “</a:t>
            </a:r>
            <a:r>
              <a:rPr lang="en-IN" sz="2000" dirty="0" smtClean="0">
                <a:solidFill>
                  <a:srgbClr val="FFFF00"/>
                </a:solidFill>
                <a:hlinkClick r:id="rId2"/>
              </a:rPr>
              <a:t>LIBLINEAR</a:t>
            </a:r>
            <a:r>
              <a:rPr lang="en-US" sz="2000" dirty="0" smtClean="0">
                <a:solidFill>
                  <a:srgbClr val="FFFF00"/>
                </a:solidFill>
              </a:rPr>
              <a:t>” JMLR 08</a:t>
            </a:r>
          </a:p>
          <a:p>
            <a:pPr lvl="0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Bordes </a:t>
            </a:r>
            <a:r>
              <a:rPr lang="en-US" sz="2000" i="1" dirty="0" smtClean="0">
                <a:solidFill>
                  <a:srgbClr val="FFFF00"/>
                </a:solidFill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</a:rPr>
              <a:t>., “</a:t>
            </a:r>
            <a:r>
              <a:rPr lang="en-IN" sz="2000" dirty="0" smtClean="0">
                <a:solidFill>
                  <a:srgbClr val="FFFF00"/>
                </a:solidFill>
                <a:hlinkClick r:id="rId3"/>
              </a:rPr>
              <a:t>LaRank</a:t>
            </a:r>
            <a:r>
              <a:rPr lang="en-US" sz="2000" dirty="0" smtClean="0">
                <a:solidFill>
                  <a:srgbClr val="FFFF00"/>
                </a:solidFill>
              </a:rPr>
              <a:t>” ICML 07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464"/>
            <a:ext cx="77724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Are These Problems Distinct?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Can regression solve all these problems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Binary classification – predict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=1|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Multi-Class classification – predict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(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=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k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|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x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Ordinal regression – predict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=</a:t>
            </a:r>
            <a:r>
              <a:rPr lang="en-US" sz="3200" i="1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Ranking – predict and sort by relevance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Multi-Label  Classification – predict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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{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  <a:sym typeface="Symbol"/>
              </a:rPr>
              <a:t>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1}</a:t>
            </a:r>
            <a:r>
              <a:rPr lang="en-US" sz="3200" i="1" baseline="30000" dirty="0" smtClean="0">
                <a:solidFill>
                  <a:schemeClr val="bg1"/>
                </a:solidFill>
                <a:ea typeface="+mj-ea"/>
                <a:cs typeface="+mj-cs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|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Learning from experience and data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In what form can the training data be obtained?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What is known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a priori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?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Complexity of training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Complexity of prediction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i="1" dirty="0" smtClean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-SVM Dual Formulation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Maximize		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1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– </a:t>
            </a:r>
            <a:r>
              <a:rPr lang="en-US" sz="3200" dirty="0" smtClean="0">
                <a:solidFill>
                  <a:schemeClr val="bg1"/>
                </a:solidFill>
              </a:rPr>
              <a:t>½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YKY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  such that		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 0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	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0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C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 is a kernel matrix such that </a:t>
            </a:r>
            <a:r>
              <a:rPr lang="en-US" sz="3200" b="1" dirty="0" smtClean="0">
                <a:solidFill>
                  <a:schemeClr val="bg1"/>
                </a:solidFill>
              </a:rPr>
              <a:t>K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ij</a:t>
            </a:r>
            <a:r>
              <a:rPr lang="en-US" sz="3200" dirty="0" smtClean="0">
                <a:solidFill>
                  <a:schemeClr val="bg1"/>
                </a:solidFill>
              </a:rPr>
              <a:t> = </a:t>
            </a:r>
            <a:r>
              <a:rPr lang="en-US" sz="3200" i="1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</a:rPr>
              <a:t> 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j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j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are the dual variables (Lagrange multipliers)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Knowing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gives us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and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b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The dual is also a convex QP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Number of variables =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N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Number of constraints = 2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+ 1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Fan </a:t>
            </a:r>
            <a:r>
              <a:rPr lang="en-US" sz="2000" i="1" dirty="0" smtClean="0">
                <a:solidFill>
                  <a:srgbClr val="FFFF00"/>
                </a:solidFill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</a:rPr>
              <a:t>., “</a:t>
            </a:r>
            <a:r>
              <a:rPr lang="en-IN" sz="2000" dirty="0" smtClean="0">
                <a:solidFill>
                  <a:srgbClr val="FFFF00"/>
                </a:solidFill>
                <a:hlinkClick r:id="rId2"/>
              </a:rPr>
              <a:t>LIBSVM</a:t>
            </a:r>
            <a:r>
              <a:rPr lang="en-US" sz="2000" dirty="0" smtClean="0">
                <a:solidFill>
                  <a:srgbClr val="FFFF00"/>
                </a:solidFill>
              </a:rPr>
              <a:t>” JMLR 05 </a:t>
            </a:r>
          </a:p>
          <a:p>
            <a:pPr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Joachims, “</a:t>
            </a:r>
            <a:r>
              <a:rPr lang="en-IN" sz="2000" dirty="0" smtClean="0">
                <a:solidFill>
                  <a:srgbClr val="FFFF00"/>
                </a:solidFill>
                <a:hlinkClick r:id="rId3"/>
              </a:rPr>
              <a:t>SVMLight</a:t>
            </a:r>
            <a:r>
              <a:rPr lang="en-US" sz="2000" dirty="0" smtClean="0">
                <a:solidFill>
                  <a:srgbClr val="FFFF00"/>
                </a:solidFill>
              </a:rPr>
              <a:t>” 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SVMs versus Regularized LR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46443" y="6537766"/>
            <a:ext cx="3500462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sym typeface="Symbol"/>
              </a:rPr>
              <a:t>Most of the SVM  </a:t>
            </a:r>
            <a:r>
              <a:rPr lang="en-US" sz="20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s are zero!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903288"/>
            <a:ext cx="9148223" cy="60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SVMs versus Regularized LR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46443" y="6537766"/>
            <a:ext cx="3500462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sym typeface="Symbol"/>
              </a:rPr>
              <a:t>Most of the SVM  </a:t>
            </a:r>
            <a:r>
              <a:rPr lang="en-US" sz="20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s are zero!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903288"/>
            <a:ext cx="9148223" cy="60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SVMs versus Regularized LR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57752" y="6537766"/>
            <a:ext cx="37147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sym typeface="Symbol"/>
              </a:rPr>
              <a:t>Most of the SVM  </a:t>
            </a:r>
            <a:r>
              <a:rPr lang="en-US" sz="20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s are not zero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903288"/>
            <a:ext cx="9148223" cy="60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Duality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Primal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	= Min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	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0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   s. t.		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 </a:t>
            </a:r>
            <a:r>
              <a:rPr lang="en-US" sz="3200" dirty="0" smtClean="0">
                <a:solidFill>
                  <a:schemeClr val="bg1"/>
                </a:solidFill>
              </a:rPr>
              <a:t>0	1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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				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h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 </a:t>
            </a:r>
            <a:r>
              <a:rPr lang="en-US" sz="3200" dirty="0" smtClean="0">
                <a:solidFill>
                  <a:schemeClr val="bg1"/>
                </a:solidFill>
              </a:rPr>
              <a:t>0	1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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M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Lagrangian </a:t>
            </a:r>
            <a:r>
              <a:rPr lang="en-US" sz="3200" i="1" dirty="0" smtClean="0">
                <a:solidFill>
                  <a:schemeClr val="bg1"/>
                </a:solidFill>
              </a:rPr>
              <a:t>L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0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+ 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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+ 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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h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Dual </a:t>
            </a:r>
            <a:r>
              <a:rPr lang="en-US" sz="3200" i="1" dirty="0" smtClean="0">
                <a:solidFill>
                  <a:schemeClr val="bg1"/>
                </a:solidFill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	=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dirty="0" smtClean="0">
                <a:solidFill>
                  <a:schemeClr val="bg1"/>
                </a:solidFill>
              </a:rPr>
              <a:t> 	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Min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x </a:t>
            </a:r>
            <a:r>
              <a:rPr lang="en-US" sz="3200" i="1" dirty="0" smtClean="0">
                <a:solidFill>
                  <a:schemeClr val="bg1"/>
                </a:solidFill>
              </a:rPr>
              <a:t>L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    s. t.	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0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Duality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The Lagrange dual is always concave (even if the primal is not convex) and might be an easier problem to optimize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Weak duality :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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Always holds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Strong duality :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=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Does not always hold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Usually holds for convex problems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Holds for the SVM QP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Karush-Kuhn-Tucker (KKT) Conditions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If strong duality holds, then for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*,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 and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 to be optimal the following KKT conditions must necessarily hold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Primal feasibility :  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*)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 </a:t>
            </a:r>
            <a:r>
              <a:rPr lang="en-US" sz="3200" dirty="0" smtClean="0">
                <a:solidFill>
                  <a:schemeClr val="bg1"/>
                </a:solidFill>
              </a:rPr>
              <a:t>0 &amp;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h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*)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 </a:t>
            </a:r>
            <a:r>
              <a:rPr lang="en-US" sz="3200" dirty="0" smtClean="0">
                <a:solidFill>
                  <a:schemeClr val="bg1"/>
                </a:solidFill>
              </a:rPr>
              <a:t>0 for 1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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endParaRPr lang="en-US" sz="3200" i="1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Dual feasibility :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  0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Stationarity : 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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L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*,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*) = 0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Complimentary slackness :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*)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 </a:t>
            </a:r>
            <a:r>
              <a:rPr lang="en-US" sz="3200" dirty="0" smtClean="0">
                <a:solidFill>
                  <a:schemeClr val="bg1"/>
                </a:solidFill>
              </a:rPr>
              <a:t>0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If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b="1" baseline="30000" dirty="0" smtClean="0">
                <a:solidFill>
                  <a:schemeClr val="bg1"/>
                </a:solidFill>
                <a:sym typeface="Symbol"/>
              </a:rPr>
              <a:t>+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b="1" baseline="30000" dirty="0" smtClean="0">
                <a:solidFill>
                  <a:schemeClr val="bg1"/>
                </a:solidFill>
                <a:sym typeface="Symbol"/>
              </a:rPr>
              <a:t>+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and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b="1" baseline="30000" dirty="0" smtClean="0">
                <a:solidFill>
                  <a:schemeClr val="bg1"/>
                </a:solidFill>
                <a:sym typeface="Symbol"/>
              </a:rPr>
              <a:t>+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satisfy the KKT conditions for a convex problem then they are optimal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SVM – Duality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Primal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	= Min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b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	</a:t>
            </a:r>
            <a:r>
              <a:rPr lang="en-US" sz="3200" dirty="0" smtClean="0">
                <a:solidFill>
                  <a:schemeClr val="bg1"/>
                </a:solidFill>
              </a:rPr>
              <a:t>½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+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C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   s. t.		</a:t>
            </a:r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 + 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				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0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Lagrangian </a:t>
            </a:r>
            <a:r>
              <a:rPr lang="en-US" sz="3200" i="1" dirty="0" smtClean="0">
                <a:solidFill>
                  <a:schemeClr val="bg1"/>
                </a:solidFill>
              </a:rPr>
              <a:t>L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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w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) 	= ½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+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C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  – 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</a:t>
            </a:r>
          </a:p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					   –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[</a:t>
            </a:r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 + 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) – </a:t>
            </a:r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en-US" sz="3200" dirty="0" smtClean="0">
                <a:solidFill>
                  <a:schemeClr val="bg1"/>
                </a:solidFill>
              </a:rPr>
              <a:t>+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]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Dual </a:t>
            </a:r>
            <a:r>
              <a:rPr lang="en-US" sz="3200" i="1" dirty="0" smtClean="0">
                <a:solidFill>
                  <a:schemeClr val="bg1"/>
                </a:solidFill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	=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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1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– </a:t>
            </a:r>
            <a:r>
              <a:rPr lang="en-US" sz="3200" dirty="0" smtClean="0">
                <a:solidFill>
                  <a:schemeClr val="bg1"/>
                </a:solidFill>
              </a:rPr>
              <a:t>½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YKY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   s. t.		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 0 </a:t>
            </a:r>
          </a:p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				0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C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SVM – KKT Conditions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Lagrangian </a:t>
            </a:r>
            <a:r>
              <a:rPr lang="en-US" sz="3200" i="1" dirty="0" smtClean="0">
                <a:solidFill>
                  <a:schemeClr val="bg1"/>
                </a:solidFill>
              </a:rPr>
              <a:t>L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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w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) 	= ½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+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C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  – 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</a:t>
            </a:r>
          </a:p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					   –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[</a:t>
            </a:r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 + 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) – </a:t>
            </a:r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en-US" sz="3200" dirty="0" smtClean="0">
                <a:solidFill>
                  <a:schemeClr val="bg1"/>
                </a:solidFill>
              </a:rPr>
              <a:t>+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]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Stationarity conditions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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L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 0 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 =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XY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	(Representer Theorem)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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L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 0 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=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 +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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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b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L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 0 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dirty="0" smtClean="0">
                <a:solidFill>
                  <a:schemeClr val="bg1"/>
                </a:solidFill>
              </a:rPr>
              <a:t>Y</a:t>
            </a:r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= 0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Complimentary Slackness conditions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*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[ 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 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* + 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b="1" dirty="0" smtClean="0">
                <a:solidFill>
                  <a:schemeClr val="bg1"/>
                </a:solidFill>
              </a:rPr>
              <a:t>*</a:t>
            </a:r>
            <a:r>
              <a:rPr lang="en-US" sz="3200" dirty="0" smtClean="0">
                <a:solidFill>
                  <a:schemeClr val="bg1"/>
                </a:solidFill>
              </a:rPr>
              <a:t>) – </a:t>
            </a:r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en-US" sz="3200" dirty="0" smtClean="0">
                <a:solidFill>
                  <a:schemeClr val="bg1"/>
                </a:solidFill>
              </a:rPr>
              <a:t>+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] </a:t>
            </a:r>
            <a:r>
              <a:rPr lang="en-US" sz="3200" dirty="0" smtClean="0">
                <a:solidFill>
                  <a:schemeClr val="bg1"/>
                </a:solidFill>
              </a:rPr>
              <a:t>= 0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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 = 0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Hinge Loss and Sparseness in </a:t>
            </a:r>
            <a:r>
              <a:rPr lang="en-US" b="1" dirty="0">
                <a:solidFill>
                  <a:schemeClr val="bg1"/>
                </a:solidFill>
                <a:sym typeface="Symbol"/>
              </a:rPr>
              <a:t>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Misclassifications and </a:t>
            </a:r>
            <a:r>
              <a:rPr lang="en-US" sz="3200" dirty="0">
                <a:solidFill>
                  <a:schemeClr val="bg1"/>
                </a:solidFill>
              </a:rPr>
              <a:t>m</a:t>
            </a:r>
            <a:r>
              <a:rPr lang="en-US" sz="3200" dirty="0" smtClean="0">
                <a:solidFill>
                  <a:schemeClr val="bg1"/>
                </a:solidFill>
              </a:rPr>
              <a:t>argin violations</a:t>
            </a:r>
          </a:p>
          <a:p>
            <a:pPr lvl="1">
              <a:spcBef>
                <a:spcPct val="0"/>
              </a:spcBef>
              <a:defRPr/>
            </a:pPr>
            <a:r>
              <a:rPr lang="en-US" sz="3200" i="1" dirty="0" err="1">
                <a:solidFill>
                  <a:schemeClr val="bg1"/>
                </a:solidFill>
              </a:rPr>
              <a:t>y</a:t>
            </a:r>
            <a:r>
              <a:rPr lang="en-US" sz="3200" i="1" baseline="-25000" dirty="0" err="1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baseline="-25000" dirty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b="1" dirty="0">
                <a:solidFill>
                  <a:schemeClr val="bg1"/>
                </a:solidFill>
              </a:rPr>
              <a:t>x</a:t>
            </a:r>
            <a:r>
              <a:rPr lang="en-US" sz="3200" i="1" baseline="-25000" dirty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>
                <a:solidFill>
                  <a:schemeClr val="bg1"/>
                </a:solidFill>
              </a:rPr>
              <a:t>) &lt;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1 </a:t>
            </a:r>
            <a:r>
              <a:rPr lang="en-US" sz="3200" dirty="0">
                <a:solidFill>
                  <a:schemeClr val="bg1"/>
                </a:solidFill>
                <a:sym typeface="Symbol"/>
              </a:rPr>
              <a:t>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 &gt; 0 </a:t>
            </a:r>
            <a:r>
              <a:rPr lang="en-US" sz="3200" dirty="0">
                <a:solidFill>
                  <a:schemeClr val="bg1"/>
                </a:solidFill>
                <a:sym typeface="Symbol"/>
              </a:rPr>
              <a:t>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>
                <a:solidFill>
                  <a:schemeClr val="bg1"/>
                </a:solidFill>
                <a:sym typeface="Symbol"/>
              </a:rPr>
              <a:t></a:t>
            </a:r>
            <a:r>
              <a:rPr lang="en-US" sz="3200" i="1" baseline="-25000" dirty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 </a:t>
            </a:r>
            <a:r>
              <a:rPr lang="en-US" sz="3200" dirty="0">
                <a:solidFill>
                  <a:schemeClr val="bg1"/>
                </a:solidFill>
                <a:sym typeface="Symbol"/>
              </a:rPr>
              <a:t>=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0 </a:t>
            </a:r>
            <a:r>
              <a:rPr lang="en-US" sz="3200" dirty="0">
                <a:solidFill>
                  <a:schemeClr val="bg1"/>
                </a:solidFill>
                <a:sym typeface="Symbol"/>
              </a:rPr>
              <a:t>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i="1" baseline="-25000" dirty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>
                <a:solidFill>
                  <a:schemeClr val="bg1"/>
                </a:solidFill>
                <a:sym typeface="Symbol"/>
              </a:rPr>
              <a:t>*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 </a:t>
            </a:r>
            <a:r>
              <a:rPr lang="en-US" sz="3200" i="1" u="sng" dirty="0" smtClean="0">
                <a:solidFill>
                  <a:schemeClr val="bg1"/>
                </a:solidFill>
                <a:sym typeface="Symbol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Support vectors</a:t>
            </a:r>
          </a:p>
          <a:p>
            <a:pPr lvl="1">
              <a:spcBef>
                <a:spcPct val="0"/>
              </a:spcBef>
              <a:defRPr/>
            </a:pPr>
            <a:r>
              <a:rPr lang="en-US" sz="3200" i="1" dirty="0" err="1">
                <a:solidFill>
                  <a:schemeClr val="bg1"/>
                </a:solidFill>
              </a:rPr>
              <a:t>y</a:t>
            </a:r>
            <a:r>
              <a:rPr lang="en-US" sz="3200" i="1" baseline="-25000" dirty="0" err="1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baseline="-25000" dirty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b="1" dirty="0">
                <a:solidFill>
                  <a:schemeClr val="bg1"/>
                </a:solidFill>
              </a:rPr>
              <a:t>x</a:t>
            </a:r>
            <a:r>
              <a:rPr lang="en-US" sz="3200" i="1" baseline="-25000" dirty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>
                <a:solidFill>
                  <a:schemeClr val="bg1"/>
                </a:solidFill>
              </a:rPr>
              <a:t>) =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1 </a:t>
            </a:r>
            <a:r>
              <a:rPr lang="en-US" sz="3200" dirty="0">
                <a:solidFill>
                  <a:schemeClr val="bg1"/>
                </a:solidFill>
                <a:sym typeface="Symbol"/>
              </a:rPr>
              <a:t> </a:t>
            </a:r>
            <a:r>
              <a:rPr lang="en-US" sz="3200" i="1" dirty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i="1" baseline="-25000" dirty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>
                <a:solidFill>
                  <a:schemeClr val="bg1"/>
                </a:solidFill>
                <a:sym typeface="Symbol"/>
              </a:rPr>
              <a:t>* = 0 &amp;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0 </a:t>
            </a:r>
            <a:r>
              <a:rPr lang="en-US" sz="3200" dirty="0">
                <a:solidFill>
                  <a:schemeClr val="bg1"/>
                </a:solidFill>
                <a:sym typeface="Symbol"/>
              </a:rPr>
              <a:t>≤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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>
                <a:solidFill>
                  <a:schemeClr val="bg1"/>
                </a:solidFill>
                <a:sym typeface="Symbol"/>
              </a:rPr>
              <a:t>* ≤ </a:t>
            </a:r>
            <a:r>
              <a:rPr lang="en-US" sz="3200" i="1" u="sng" dirty="0" smtClean="0">
                <a:solidFill>
                  <a:schemeClr val="bg1"/>
                </a:solidFill>
                <a:sym typeface="Symbol"/>
              </a:rPr>
              <a:t>C</a:t>
            </a:r>
            <a:r>
              <a:rPr lang="en-US" sz="3200" u="sng" dirty="0" smtClean="0">
                <a:solidFill>
                  <a:schemeClr val="bg1"/>
                </a:solidFill>
                <a:sym typeface="Symbol"/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Correct classifications</a:t>
            </a:r>
          </a:p>
          <a:p>
            <a:pPr lvl="1">
              <a:spcBef>
                <a:spcPct val="0"/>
              </a:spcBef>
              <a:defRPr/>
            </a:pPr>
            <a:r>
              <a:rPr lang="en-US" sz="3200" i="1" dirty="0" err="1">
                <a:solidFill>
                  <a:schemeClr val="bg1"/>
                </a:solidFill>
              </a:rPr>
              <a:t>y</a:t>
            </a:r>
            <a:r>
              <a:rPr lang="en-US" sz="3200" i="1" baseline="-25000" dirty="0" err="1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baseline="-25000" dirty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b="1" dirty="0">
                <a:solidFill>
                  <a:schemeClr val="bg1"/>
                </a:solidFill>
              </a:rPr>
              <a:t>x</a:t>
            </a:r>
            <a:r>
              <a:rPr lang="en-US" sz="3200" i="1" baseline="-25000" dirty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</a:rPr>
              <a:t>&gt; </a:t>
            </a:r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en-US" sz="3200" dirty="0">
                <a:solidFill>
                  <a:schemeClr val="bg1"/>
                </a:solidFill>
                <a:sym typeface="Symbol"/>
              </a:rPr>
              <a:t> </a:t>
            </a:r>
            <a:r>
              <a:rPr lang="en-US" sz="3200" i="1" dirty="0" err="1">
                <a:solidFill>
                  <a:schemeClr val="bg1"/>
                </a:solidFill>
              </a:rPr>
              <a:t>y</a:t>
            </a:r>
            <a:r>
              <a:rPr lang="en-US" sz="3200" i="1" baseline="-25000" dirty="0" err="1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baseline="-25000" dirty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b="1" dirty="0">
                <a:solidFill>
                  <a:schemeClr val="bg1"/>
                </a:solidFill>
              </a:rPr>
              <a:t>x</a:t>
            </a:r>
            <a:r>
              <a:rPr lang="en-US" sz="3200" i="1" baseline="-25000" dirty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b="1" dirty="0">
                <a:solidFill>
                  <a:schemeClr val="bg1"/>
                </a:solidFill>
              </a:rPr>
              <a:t>1 </a:t>
            </a:r>
            <a:r>
              <a:rPr lang="en-US" sz="3200" dirty="0">
                <a:solidFill>
                  <a:schemeClr val="bg1"/>
                </a:solidFill>
              </a:rPr>
              <a:t>+ </a:t>
            </a:r>
            <a:r>
              <a:rPr lang="en-US" sz="3200" i="1" dirty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i="1" baseline="-25000" dirty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>
                <a:solidFill>
                  <a:schemeClr val="bg1"/>
                </a:solidFill>
                <a:sym typeface="Symbol"/>
              </a:rPr>
              <a:t>*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&gt; </a:t>
            </a:r>
            <a:r>
              <a:rPr lang="en-US" sz="3200" dirty="0" smtClean="0">
                <a:solidFill>
                  <a:schemeClr val="bg1"/>
                </a:solidFill>
              </a:rPr>
              <a:t>0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  <a:sym typeface="Symbol"/>
              </a:rPr>
              <a:t>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i="1" baseline="-25000" dirty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>
                <a:solidFill>
                  <a:schemeClr val="bg1"/>
                </a:solidFill>
                <a:sym typeface="Symbol"/>
              </a:rPr>
              <a:t>* </a:t>
            </a:r>
            <a:r>
              <a:rPr lang="en-US" sz="3200" dirty="0">
                <a:solidFill>
                  <a:schemeClr val="bg1"/>
                </a:solidFill>
                <a:sym typeface="Symbol"/>
              </a:rPr>
              <a:t>=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0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464"/>
            <a:ext cx="77724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This Course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Supervised learning</a:t>
            </a:r>
          </a:p>
          <a:p>
            <a:pPr lvl="2">
              <a:spcBef>
                <a:spcPct val="0"/>
              </a:spcBef>
              <a:defRPr/>
            </a:pPr>
            <a:r>
              <a:rPr lang="en-US" sz="3200" noProof="0" dirty="0" smtClean="0">
                <a:solidFill>
                  <a:schemeClr val="bg1"/>
                </a:solidFill>
                <a:ea typeface="+mj-ea"/>
                <a:cs typeface="+mj-cs"/>
              </a:rPr>
              <a:t>  Classification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lvl="3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Generative methods</a:t>
            </a:r>
          </a:p>
          <a:p>
            <a:pPr lvl="4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Nearest neighbour, Naïve Bayes</a:t>
            </a:r>
          </a:p>
          <a:p>
            <a:pPr lvl="3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Discriminative methods</a:t>
            </a:r>
          </a:p>
          <a:p>
            <a:pPr lvl="4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Logistic Regression</a:t>
            </a:r>
          </a:p>
          <a:p>
            <a:pPr lvl="3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Discriminant methods</a:t>
            </a:r>
          </a:p>
          <a:p>
            <a:pPr lvl="4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Support Vector Machines</a:t>
            </a:r>
          </a:p>
          <a:p>
            <a:pPr lvl="2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Regression, Ranking, Feature Selection, </a:t>
            </a:r>
            <a:r>
              <a:rPr lang="en-US" sz="3200" i="1" dirty="0" smtClean="0">
                <a:solidFill>
                  <a:schemeClr val="bg1"/>
                </a:solidFill>
                <a:ea typeface="+mj-ea"/>
                <a:cs typeface="+mj-cs"/>
              </a:rPr>
              <a:t>etc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.</a:t>
            </a:r>
          </a:p>
          <a:p>
            <a:pPr>
              <a:lnSpc>
                <a:spcPts val="3600"/>
              </a:lnSpc>
              <a:spcBef>
                <a:spcPct val="0"/>
              </a:spcBef>
              <a:defRPr/>
            </a:pPr>
            <a:r>
              <a:rPr kumimoji="0" lang="en-US" sz="3200" b="0" i="0" u="non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    Unsupervised learning</a:t>
            </a:r>
          </a:p>
          <a:p>
            <a:pPr>
              <a:lnSpc>
                <a:spcPts val="36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    Semi-supervised learning</a:t>
            </a:r>
          </a:p>
          <a:p>
            <a:pPr>
              <a:lnSpc>
                <a:spcPts val="36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     Reinforcement learning</a:t>
            </a:r>
          </a:p>
        </p:txBody>
      </p:sp>
      <p:pic>
        <p:nvPicPr>
          <p:cNvPr id="5" name="Picture 13" descr="c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139" y="1662729"/>
            <a:ext cx="35716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x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55677"/>
            <a:ext cx="346275" cy="356400"/>
          </a:xfrm>
          <a:prstGeom prst="rect">
            <a:avLst/>
          </a:prstGeom>
          <a:noFill/>
        </p:spPr>
      </p:pic>
      <p:pic>
        <p:nvPicPr>
          <p:cNvPr id="8" name="Picture 10" descr="x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021237"/>
            <a:ext cx="346275" cy="356400"/>
          </a:xfrm>
          <a:prstGeom prst="rect">
            <a:avLst/>
          </a:prstGeom>
          <a:noFill/>
        </p:spPr>
      </p:pic>
      <p:pic>
        <p:nvPicPr>
          <p:cNvPr id="9" name="Picture 10" descr="x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504050"/>
            <a:ext cx="346275" cy="356400"/>
          </a:xfrm>
          <a:prstGeom prst="rect">
            <a:avLst/>
          </a:prstGeom>
          <a:noFill/>
        </p:spPr>
      </p:pic>
      <p:pic>
        <p:nvPicPr>
          <p:cNvPr id="10" name="Picture 10" descr="x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139" y="5072074"/>
            <a:ext cx="346275" cy="35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Hinge Loss and Sparseness in </a:t>
            </a:r>
            <a:r>
              <a:rPr lang="en-US" b="1" dirty="0" smtClean="0">
                <a:solidFill>
                  <a:schemeClr val="bg1"/>
                </a:solidFill>
                <a:sym typeface="Symbol"/>
              </a:rPr>
              <a:t>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SVM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s are sparse but LR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s are not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61" y="1000108"/>
            <a:ext cx="6667477" cy="500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16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Linearly Inseparable Data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This 1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dataset can not be separated using a single hyperplane (threshold)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We need a non-linear decision boundary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2225675" y="1905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6273800" y="1905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4267200" y="19050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Oval 26"/>
          <p:cNvSpPr>
            <a:spLocks noChangeArrowheads="1"/>
          </p:cNvSpPr>
          <p:nvPr/>
        </p:nvSpPr>
        <p:spPr bwMode="auto">
          <a:xfrm>
            <a:off x="1920875" y="1905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Oval 28"/>
          <p:cNvSpPr>
            <a:spLocks noChangeArrowheads="1"/>
          </p:cNvSpPr>
          <p:nvPr/>
        </p:nvSpPr>
        <p:spPr bwMode="auto">
          <a:xfrm>
            <a:off x="2530475" y="1905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2743200" y="1905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>
            <a:off x="4038600" y="19050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Oval 35"/>
          <p:cNvSpPr>
            <a:spLocks noChangeArrowheads="1"/>
          </p:cNvSpPr>
          <p:nvPr/>
        </p:nvSpPr>
        <p:spPr bwMode="auto">
          <a:xfrm>
            <a:off x="4724400" y="19050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Line 38"/>
          <p:cNvSpPr>
            <a:spLocks noChangeShapeType="1"/>
          </p:cNvSpPr>
          <p:nvPr/>
        </p:nvSpPr>
        <p:spPr bwMode="auto">
          <a:xfrm rot="5400000">
            <a:off x="4572000" y="-1981200"/>
            <a:ext cx="0" cy="7924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Oval 39"/>
          <p:cNvSpPr>
            <a:spLocks noChangeArrowheads="1"/>
          </p:cNvSpPr>
          <p:nvPr/>
        </p:nvSpPr>
        <p:spPr bwMode="auto">
          <a:xfrm>
            <a:off x="3810000" y="19050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Oval 40"/>
          <p:cNvSpPr>
            <a:spLocks noChangeArrowheads="1"/>
          </p:cNvSpPr>
          <p:nvPr/>
        </p:nvSpPr>
        <p:spPr bwMode="auto">
          <a:xfrm>
            <a:off x="5121275" y="19050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Oval 41"/>
          <p:cNvSpPr>
            <a:spLocks noChangeArrowheads="1"/>
          </p:cNvSpPr>
          <p:nvPr/>
        </p:nvSpPr>
        <p:spPr bwMode="auto">
          <a:xfrm>
            <a:off x="6858000" y="1905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Oval 42"/>
          <p:cNvSpPr>
            <a:spLocks noChangeArrowheads="1"/>
          </p:cNvSpPr>
          <p:nvPr/>
        </p:nvSpPr>
        <p:spPr bwMode="auto">
          <a:xfrm>
            <a:off x="6553200" y="1905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Oval 43"/>
          <p:cNvSpPr>
            <a:spLocks noChangeArrowheads="1"/>
          </p:cNvSpPr>
          <p:nvPr/>
        </p:nvSpPr>
        <p:spPr bwMode="auto">
          <a:xfrm>
            <a:off x="7162800" y="1905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Line 63"/>
          <p:cNvSpPr>
            <a:spLocks noChangeShapeType="1"/>
          </p:cNvSpPr>
          <p:nvPr/>
        </p:nvSpPr>
        <p:spPr bwMode="auto">
          <a:xfrm>
            <a:off x="3352800" y="1447800"/>
            <a:ext cx="0" cy="685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Line 64"/>
          <p:cNvSpPr>
            <a:spLocks noChangeShapeType="1"/>
          </p:cNvSpPr>
          <p:nvPr/>
        </p:nvSpPr>
        <p:spPr bwMode="auto">
          <a:xfrm>
            <a:off x="5715000" y="1447800"/>
            <a:ext cx="0" cy="685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Text Box 65"/>
          <p:cNvSpPr txBox="1">
            <a:spLocks noChangeArrowheads="1"/>
          </p:cNvSpPr>
          <p:nvPr/>
        </p:nvSpPr>
        <p:spPr bwMode="auto">
          <a:xfrm>
            <a:off x="8429652" y="2000240"/>
            <a:ext cx="35719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sz="2400" b="0" i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endParaRPr lang="en-GB" sz="2400" b="0" baseline="30000" dirty="0">
              <a:solidFill>
                <a:schemeClr val="bg1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Increasing Dimensionality Non-linearly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The dataset is now linearly separable in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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space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2225675" y="1905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6273800" y="1905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4267200" y="19050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Oval 26"/>
          <p:cNvSpPr>
            <a:spLocks noChangeArrowheads="1"/>
          </p:cNvSpPr>
          <p:nvPr/>
        </p:nvSpPr>
        <p:spPr bwMode="auto">
          <a:xfrm>
            <a:off x="1920875" y="1905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Oval 28"/>
          <p:cNvSpPr>
            <a:spLocks noChangeArrowheads="1"/>
          </p:cNvSpPr>
          <p:nvPr/>
        </p:nvSpPr>
        <p:spPr bwMode="auto">
          <a:xfrm>
            <a:off x="2530475" y="1905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2743200" y="1905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>
            <a:off x="4038600" y="19050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Oval 35"/>
          <p:cNvSpPr>
            <a:spLocks noChangeArrowheads="1"/>
          </p:cNvSpPr>
          <p:nvPr/>
        </p:nvSpPr>
        <p:spPr bwMode="auto">
          <a:xfrm>
            <a:off x="4724400" y="19050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Line 38"/>
          <p:cNvSpPr>
            <a:spLocks noChangeShapeType="1"/>
          </p:cNvSpPr>
          <p:nvPr/>
        </p:nvSpPr>
        <p:spPr bwMode="auto">
          <a:xfrm rot="5400000">
            <a:off x="4572000" y="-1981200"/>
            <a:ext cx="0" cy="7924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Oval 39"/>
          <p:cNvSpPr>
            <a:spLocks noChangeArrowheads="1"/>
          </p:cNvSpPr>
          <p:nvPr/>
        </p:nvSpPr>
        <p:spPr bwMode="auto">
          <a:xfrm>
            <a:off x="3810000" y="19050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Oval 40"/>
          <p:cNvSpPr>
            <a:spLocks noChangeArrowheads="1"/>
          </p:cNvSpPr>
          <p:nvPr/>
        </p:nvSpPr>
        <p:spPr bwMode="auto">
          <a:xfrm>
            <a:off x="5121275" y="19050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Oval 41"/>
          <p:cNvSpPr>
            <a:spLocks noChangeArrowheads="1"/>
          </p:cNvSpPr>
          <p:nvPr/>
        </p:nvSpPr>
        <p:spPr bwMode="auto">
          <a:xfrm>
            <a:off x="6858000" y="1905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Oval 42"/>
          <p:cNvSpPr>
            <a:spLocks noChangeArrowheads="1"/>
          </p:cNvSpPr>
          <p:nvPr/>
        </p:nvSpPr>
        <p:spPr bwMode="auto">
          <a:xfrm>
            <a:off x="6553200" y="1905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Oval 43"/>
          <p:cNvSpPr>
            <a:spLocks noChangeArrowheads="1"/>
          </p:cNvSpPr>
          <p:nvPr/>
        </p:nvSpPr>
        <p:spPr bwMode="auto">
          <a:xfrm>
            <a:off x="7162800" y="1905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Line 63"/>
          <p:cNvSpPr>
            <a:spLocks noChangeShapeType="1"/>
          </p:cNvSpPr>
          <p:nvPr/>
        </p:nvSpPr>
        <p:spPr bwMode="auto">
          <a:xfrm>
            <a:off x="3352800" y="1447800"/>
            <a:ext cx="0" cy="685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Line 64"/>
          <p:cNvSpPr>
            <a:spLocks noChangeShapeType="1"/>
          </p:cNvSpPr>
          <p:nvPr/>
        </p:nvSpPr>
        <p:spPr bwMode="auto">
          <a:xfrm>
            <a:off x="5715000" y="1447800"/>
            <a:ext cx="0" cy="685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Oval 44"/>
          <p:cNvSpPr>
            <a:spLocks noChangeArrowheads="1"/>
          </p:cNvSpPr>
          <p:nvPr/>
        </p:nvSpPr>
        <p:spPr bwMode="auto">
          <a:xfrm>
            <a:off x="2225675" y="44958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Oval 45"/>
          <p:cNvSpPr>
            <a:spLocks noChangeArrowheads="1"/>
          </p:cNvSpPr>
          <p:nvPr/>
        </p:nvSpPr>
        <p:spPr bwMode="auto">
          <a:xfrm>
            <a:off x="6273800" y="4572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Oval 46"/>
          <p:cNvSpPr>
            <a:spLocks noChangeArrowheads="1"/>
          </p:cNvSpPr>
          <p:nvPr/>
        </p:nvSpPr>
        <p:spPr bwMode="auto">
          <a:xfrm>
            <a:off x="4267200" y="56388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Oval 47"/>
          <p:cNvSpPr>
            <a:spLocks noChangeArrowheads="1"/>
          </p:cNvSpPr>
          <p:nvPr/>
        </p:nvSpPr>
        <p:spPr bwMode="auto">
          <a:xfrm>
            <a:off x="1920875" y="4267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2530475" y="4648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Oval 49"/>
          <p:cNvSpPr>
            <a:spLocks noChangeArrowheads="1"/>
          </p:cNvSpPr>
          <p:nvPr/>
        </p:nvSpPr>
        <p:spPr bwMode="auto">
          <a:xfrm>
            <a:off x="2743200" y="478155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" name="Oval 50"/>
          <p:cNvSpPr>
            <a:spLocks noChangeArrowheads="1"/>
          </p:cNvSpPr>
          <p:nvPr/>
        </p:nvSpPr>
        <p:spPr bwMode="auto">
          <a:xfrm>
            <a:off x="4038600" y="55626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Oval 51"/>
          <p:cNvSpPr>
            <a:spLocks noChangeArrowheads="1"/>
          </p:cNvSpPr>
          <p:nvPr/>
        </p:nvSpPr>
        <p:spPr bwMode="auto">
          <a:xfrm>
            <a:off x="4724400" y="56388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Line 52"/>
          <p:cNvSpPr>
            <a:spLocks noChangeShapeType="1"/>
          </p:cNvSpPr>
          <p:nvPr/>
        </p:nvSpPr>
        <p:spPr bwMode="auto">
          <a:xfrm rot="5400000">
            <a:off x="4572000" y="1905000"/>
            <a:ext cx="0" cy="7924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Oval 53"/>
          <p:cNvSpPr>
            <a:spLocks noChangeArrowheads="1"/>
          </p:cNvSpPr>
          <p:nvPr/>
        </p:nvSpPr>
        <p:spPr bwMode="auto">
          <a:xfrm>
            <a:off x="3810000" y="5426075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" name="Oval 54"/>
          <p:cNvSpPr>
            <a:spLocks noChangeArrowheads="1"/>
          </p:cNvSpPr>
          <p:nvPr/>
        </p:nvSpPr>
        <p:spPr bwMode="auto">
          <a:xfrm>
            <a:off x="5121275" y="5486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Oval 55"/>
          <p:cNvSpPr>
            <a:spLocks noChangeArrowheads="1"/>
          </p:cNvSpPr>
          <p:nvPr/>
        </p:nvSpPr>
        <p:spPr bwMode="auto">
          <a:xfrm>
            <a:off x="6858000" y="4191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Oval 56"/>
          <p:cNvSpPr>
            <a:spLocks noChangeArrowheads="1"/>
          </p:cNvSpPr>
          <p:nvPr/>
        </p:nvSpPr>
        <p:spPr bwMode="auto">
          <a:xfrm>
            <a:off x="6553200" y="44196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" name="Oval 57"/>
          <p:cNvSpPr>
            <a:spLocks noChangeArrowheads="1"/>
          </p:cNvSpPr>
          <p:nvPr/>
        </p:nvSpPr>
        <p:spPr bwMode="auto">
          <a:xfrm>
            <a:off x="7162800" y="3886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Line 60"/>
          <p:cNvSpPr>
            <a:spLocks noChangeShapeType="1"/>
          </p:cNvSpPr>
          <p:nvPr/>
        </p:nvSpPr>
        <p:spPr bwMode="auto">
          <a:xfrm>
            <a:off x="4572000" y="3581400"/>
            <a:ext cx="0" cy="2514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8" name="AutoShape 61"/>
          <p:cNvSpPr>
            <a:spLocks noChangeArrowheads="1"/>
          </p:cNvSpPr>
          <p:nvPr/>
        </p:nvSpPr>
        <p:spPr bwMode="auto">
          <a:xfrm>
            <a:off x="4343400" y="2209800"/>
            <a:ext cx="457200" cy="12192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39" name="Line 62"/>
          <p:cNvSpPr>
            <a:spLocks noChangeShapeType="1"/>
          </p:cNvSpPr>
          <p:nvPr/>
        </p:nvSpPr>
        <p:spPr bwMode="auto">
          <a:xfrm>
            <a:off x="1143000" y="5148263"/>
            <a:ext cx="6858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0" name="Text Box 65"/>
          <p:cNvSpPr txBox="1">
            <a:spLocks noChangeArrowheads="1"/>
          </p:cNvSpPr>
          <p:nvPr/>
        </p:nvSpPr>
        <p:spPr bwMode="auto">
          <a:xfrm>
            <a:off x="1214414" y="2495550"/>
            <a:ext cx="320518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sym typeface="Symbol" pitchFamily="18" charset="2"/>
              </a:rPr>
              <a:t></a:t>
            </a:r>
            <a:r>
              <a:rPr lang="en-GB" sz="3200" b="0" dirty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en-GB" sz="3200" b="0" i="1" dirty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GB" sz="3200" b="0" dirty="0">
                <a:solidFill>
                  <a:schemeClr val="bg1"/>
                </a:solidFill>
                <a:sym typeface="Symbol" pitchFamily="18" charset="2"/>
              </a:rPr>
              <a:t>) = (</a:t>
            </a:r>
            <a:r>
              <a:rPr lang="en-GB" sz="3200" b="0" i="1" dirty="0">
                <a:solidFill>
                  <a:schemeClr val="bg1"/>
                </a:solidFill>
                <a:sym typeface="Symbol" pitchFamily="18" charset="2"/>
              </a:rPr>
              <a:t>x, x</a:t>
            </a:r>
            <a:r>
              <a:rPr lang="en-GB" sz="3200" b="0" baseline="30000" dirty="0">
                <a:solidFill>
                  <a:schemeClr val="bg1"/>
                </a:solidFill>
                <a:sym typeface="Symbol" pitchFamily="18" charset="2"/>
              </a:rPr>
              <a:t>2</a:t>
            </a:r>
            <a:r>
              <a:rPr lang="en-GB" sz="3200" b="0" dirty="0">
                <a:solidFill>
                  <a:schemeClr val="bg1"/>
                </a:solidFill>
                <a:sym typeface="Symbol" pitchFamily="18" charset="2"/>
              </a:rPr>
              <a:t>)</a:t>
            </a:r>
            <a:endParaRPr lang="en-GB" sz="3200" b="0" baseline="300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41" name="Text Box 65"/>
          <p:cNvSpPr txBox="1">
            <a:spLocks noChangeArrowheads="1"/>
          </p:cNvSpPr>
          <p:nvPr/>
        </p:nvSpPr>
        <p:spPr bwMode="auto">
          <a:xfrm>
            <a:off x="8429652" y="2000240"/>
            <a:ext cx="35719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sz="2400" b="0" i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endParaRPr lang="en-GB" sz="2400" b="0" baseline="30000" dirty="0">
              <a:solidFill>
                <a:schemeClr val="bg1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Kernel Trick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Let the “lifted” training set be { 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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),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}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Define the kernel </a:t>
            </a:r>
            <a:r>
              <a:rPr lang="en-US" sz="3200" dirty="0" smtClean="0">
                <a:solidFill>
                  <a:schemeClr val="bg1"/>
                </a:solidFill>
              </a:rPr>
              <a:t>such that </a:t>
            </a:r>
            <a:r>
              <a:rPr lang="en-US" sz="3200" b="1" dirty="0" smtClean="0">
                <a:solidFill>
                  <a:schemeClr val="bg1"/>
                </a:solidFill>
              </a:rPr>
              <a:t>K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ij</a:t>
            </a:r>
            <a:r>
              <a:rPr lang="en-US" sz="3200" dirty="0" smtClean="0">
                <a:solidFill>
                  <a:schemeClr val="bg1"/>
                </a:solidFill>
              </a:rPr>
              <a:t> = </a:t>
            </a:r>
            <a:r>
              <a:rPr lang="en-US" sz="3200" i="1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</a:rPr>
              <a:t> 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j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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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endParaRPr lang="en-US" sz="3200" i="1" baseline="-25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Primal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	= Min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b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	</a:t>
            </a:r>
            <a:r>
              <a:rPr lang="en-US" sz="3200" dirty="0" smtClean="0">
                <a:solidFill>
                  <a:schemeClr val="bg1"/>
                </a:solidFill>
              </a:rPr>
              <a:t>½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+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C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   s. t.		</a:t>
            </a:r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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 + 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				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0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Dual </a:t>
            </a:r>
            <a:r>
              <a:rPr lang="en-US" sz="3200" i="1" dirty="0" smtClean="0">
                <a:solidFill>
                  <a:schemeClr val="bg1"/>
                </a:solidFill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	=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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1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– </a:t>
            </a:r>
            <a:r>
              <a:rPr lang="en-US" sz="3200" dirty="0" smtClean="0">
                <a:solidFill>
                  <a:schemeClr val="bg1"/>
                </a:solidFill>
              </a:rPr>
              <a:t>½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YKY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   s. t.		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 0 </a:t>
            </a:r>
          </a:p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				0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C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>
              <a:lnSpc>
                <a:spcPts val="2800"/>
              </a:lnSpc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lnSpc>
                <a:spcPts val="28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Classifier: 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(x) = sign(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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 + 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) = sign(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YK(:,x)</a:t>
            </a:r>
            <a:r>
              <a:rPr lang="en-US" sz="3200" dirty="0" smtClean="0">
                <a:solidFill>
                  <a:schemeClr val="bg1"/>
                </a:solidFill>
              </a:rPr>
              <a:t> + 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Kernel Trick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Let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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= 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[1, 2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2000" baseline="-25000" dirty="0" smtClean="0">
                <a:solidFill>
                  <a:schemeClr val="bg1"/>
                </a:solidFill>
                <a:sym typeface="Symbol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, … , 2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2000" i="1" baseline="-25000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 , 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2000" baseline="-25000" dirty="0" smtClean="0">
                <a:solidFill>
                  <a:schemeClr val="bg1"/>
                </a:solidFill>
                <a:sym typeface="Symbol"/>
              </a:rPr>
              <a:t>1</a:t>
            </a:r>
            <a:r>
              <a:rPr lang="en-US" sz="2000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, … , 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2000" i="1" baseline="-25000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2000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, 2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2000" baseline="-25000" dirty="0" smtClean="0">
                <a:solidFill>
                  <a:schemeClr val="bg1"/>
                </a:solidFill>
                <a:sym typeface="Symbol"/>
              </a:rPr>
              <a:t>1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2000" baseline="-25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, …, 2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2000" baseline="-25000" dirty="0" smtClean="0">
                <a:solidFill>
                  <a:schemeClr val="bg1"/>
                </a:solidFill>
                <a:sym typeface="Symbol"/>
              </a:rPr>
              <a:t>1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2000" i="1" baseline="-25000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, …, 2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2000" i="1" baseline="-25000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2000" baseline="-25000" dirty="0" smtClean="0">
                <a:solidFill>
                  <a:schemeClr val="bg1"/>
                </a:solidFill>
                <a:sym typeface="Symbol"/>
              </a:rPr>
              <a:t>-1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2000" i="1" baseline="-25000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]</a:t>
            </a:r>
            <a:r>
              <a:rPr lang="en-US" sz="2000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Define </a:t>
            </a:r>
            <a:r>
              <a:rPr lang="en-US" sz="3200" i="1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</a:rPr>
              <a:t> 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j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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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= 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+ 1)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2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Primal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Number of variables =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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+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+ 1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Number of constraints = 2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N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Number of flops for calculating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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=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O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Number of flops for deg 20 polynomial =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O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20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Dual</a:t>
            </a: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Number of variables =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N</a:t>
            </a: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Number of constraints = 2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+ 1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Number of flops for calculating </a:t>
            </a:r>
            <a:r>
              <a:rPr lang="en-US" sz="3200" b="1" dirty="0" smtClean="0">
                <a:solidFill>
                  <a:schemeClr val="bg1"/>
                </a:solidFill>
              </a:rPr>
              <a:t>K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ij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O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Number of flops for deg 20 polynomial =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O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Popular Kernels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Linear :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=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-1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Polynomial :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= 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-1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+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d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Gaussian (RBF) :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= exp( –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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ik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– 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Chi-Squared :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= exp( –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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Sigmoid  :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= tanh(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–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defRPr/>
            </a:pPr>
            <a:endParaRPr lang="en-US" sz="2000" b="1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 should be positive definite, 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  0, 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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  0 and 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 should be a natural number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5" name="Picture 10" descr="x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97" y="5107370"/>
            <a:ext cx="346275" cy="35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Valid Kernels – Mercer’s Theorem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Let Z be a compact subset of 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and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a continuous symmetric function. Then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is a kernel if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		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Z  Z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z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z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z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 0	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for all square integrable real valued function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on Z.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Valid Kernels – Mercer’s Theorem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Let Z be a compact subset of 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and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a continuous symmetric function. Then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is a kernel if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		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Z  Z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z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z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z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 0	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for all square integrable real valued function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on Z.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is a kernel if every finite symmetric matrix formed by evaluating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on pairs of points from Z is positive semi-definite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Operations on Kernels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The following operations result in valid kernels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= 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		(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 0)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= 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=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			(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: 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 )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=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1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))		(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: +ve coeff poly)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= exp(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1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Kernels can be defined over graphs, sets, strings and many other interesting data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Kernels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Kernels should encode all our prior knowledge about feature similarities.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Kernel parameters can be chosen through cross validation or learnt (see Multiple Kernel Learning).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Non-linear kernels can sometimes boost classification performance tremendously.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Non-linear kernels are generally expensive (both during training and for prediction)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FFFFFF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7912</TotalTime>
  <Words>3364</Words>
  <Application>Microsoft Office PowerPoint</Application>
  <PresentationFormat>On-screen Show (4:3)</PresentationFormat>
  <Paragraphs>853</Paragraphs>
  <Slides>120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1" baseType="lpstr">
      <vt:lpstr>Office Theme</vt:lpstr>
      <vt:lpstr>Introduction to Machine Learning</vt:lpstr>
      <vt:lpstr>Binary Classification</vt:lpstr>
      <vt:lpstr>Multi-Class Classification</vt:lpstr>
      <vt:lpstr>Ordinal Regression</vt:lpstr>
      <vt:lpstr>Regression</vt:lpstr>
      <vt:lpstr>Ranking</vt:lpstr>
      <vt:lpstr>Multi-Label Classification</vt:lpstr>
      <vt:lpstr>Are These Problems Distinct?</vt:lpstr>
      <vt:lpstr>In This Course</vt:lpstr>
      <vt:lpstr>Learning from Noisy Data</vt:lpstr>
      <vt:lpstr>Under and Over Fitting</vt:lpstr>
      <vt:lpstr>Probability Theory</vt:lpstr>
      <vt:lpstr>The Univariate Gaussian Density</vt:lpstr>
      <vt:lpstr>The Multivariate Gaussian Density</vt:lpstr>
      <vt:lpstr>The Beta Density</vt:lpstr>
      <vt:lpstr>Probability Distribution Functions</vt:lpstr>
      <vt:lpstr>A Toy Example</vt:lpstr>
      <vt:lpstr>The Maximum Likelihood Approach</vt:lpstr>
      <vt:lpstr>The Maximum A Posteriori Approach</vt:lpstr>
      <vt:lpstr>The Bayesian Approach</vt:lpstr>
      <vt:lpstr>Classification</vt:lpstr>
      <vt:lpstr>PowerPoint Presentation</vt:lpstr>
      <vt:lpstr>Approaches to Classification</vt:lpstr>
      <vt:lpstr>Notation</vt:lpstr>
      <vt:lpstr>PowerPoint Presentation</vt:lpstr>
      <vt:lpstr>PowerPoint Presentation</vt:lpstr>
      <vt:lpstr>Bayes’ Decision Rule</vt:lpstr>
      <vt:lpstr>Issues to Think About</vt:lpstr>
      <vt:lpstr>Bayesian Approach</vt:lpstr>
      <vt:lpstr>Maximum A Posteriori (MAP)</vt:lpstr>
      <vt:lpstr>MAP &amp; Maximum Likelihood (ML)</vt:lpstr>
      <vt:lpstr>IID Data</vt:lpstr>
      <vt:lpstr>Generative Methods Naïve Bayes</vt:lpstr>
      <vt:lpstr>Generative Methods</vt:lpstr>
      <vt:lpstr>Generative Methods</vt:lpstr>
      <vt:lpstr>Generative Methods – Naïve Bayes</vt:lpstr>
      <vt:lpstr>Generative Methods – Naïve Bayes</vt:lpstr>
      <vt:lpstr>Naïve Bayes – Prediction</vt:lpstr>
      <vt:lpstr>Naïve Bayes – Prediction</vt:lpstr>
      <vt:lpstr>Naïve Bayes – Prediction</vt:lpstr>
      <vt:lpstr>Discriminative Methods Logistic Regression</vt:lpstr>
      <vt:lpstr>Discriminative Methods</vt:lpstr>
      <vt:lpstr>Disc. Methods – Logistic Regression</vt:lpstr>
      <vt:lpstr>Regularized Logistic Regression</vt:lpstr>
      <vt:lpstr>Regularized Logistic Regression</vt:lpstr>
      <vt:lpstr>Regularized Logistic Regression</vt:lpstr>
      <vt:lpstr>Naïve Bayes versus Logistic Regression</vt:lpstr>
      <vt:lpstr>Naïve Bayes versus Logistic Regression</vt:lpstr>
      <vt:lpstr>Naïve Bayes versus Logistic Regression</vt:lpstr>
      <vt:lpstr>Convex Functions</vt:lpstr>
      <vt:lpstr>Gradient Descent</vt:lpstr>
      <vt:lpstr>Gradient Descent – Logistic Regression</vt:lpstr>
      <vt:lpstr>Newton Methods</vt:lpstr>
      <vt:lpstr>Quasi-Newton Methods</vt:lpstr>
      <vt:lpstr>Generative versus Discriminative</vt:lpstr>
      <vt:lpstr>Generative versus Discriminative</vt:lpstr>
      <vt:lpstr>Generative versus Discriminative</vt:lpstr>
      <vt:lpstr>Multi-class Logistic Regression</vt:lpstr>
      <vt:lpstr>Multi-class Logistic Regression</vt:lpstr>
      <vt:lpstr>Multi-class Logistic Regression</vt:lpstr>
      <vt:lpstr>Multinomial Logistic Regression</vt:lpstr>
      <vt:lpstr>Multinomial Logistic Regression</vt:lpstr>
      <vt:lpstr>Multi-class Logistic Regression</vt:lpstr>
      <vt:lpstr>Multi-class Logistic Regression</vt:lpstr>
      <vt:lpstr>Multi-class Logistic Regression</vt:lpstr>
      <vt:lpstr>Multi-class Logistic Regression</vt:lpstr>
      <vt:lpstr>Multi-class Logistic Regression</vt:lpstr>
      <vt:lpstr>Multi-class Logistic Regression</vt:lpstr>
      <vt:lpstr>From Probabilities to Loss Functions</vt:lpstr>
      <vt:lpstr>Support Vector Machines</vt:lpstr>
      <vt:lpstr>PowerPoint Presentation</vt:lpstr>
      <vt:lpstr>PowerPoint Presentation</vt:lpstr>
      <vt:lpstr>PowerPoint Presentation</vt:lpstr>
      <vt:lpstr>PowerPoint Presentation</vt:lpstr>
      <vt:lpstr>Calculating the Margin </vt:lpstr>
      <vt:lpstr>Hard Margin SVM Primal</vt:lpstr>
      <vt:lpstr>Linearly Inseparable Data</vt:lpstr>
      <vt:lpstr>PowerPoint Presentation</vt:lpstr>
      <vt:lpstr>The C-SVM Primal Formulation</vt:lpstr>
      <vt:lpstr>The C-SVM Dual Formulation</vt:lpstr>
      <vt:lpstr>SVMs versus Regularized LR</vt:lpstr>
      <vt:lpstr>SVMs versus Regularized LR</vt:lpstr>
      <vt:lpstr>SVMs versus Regularized LR</vt:lpstr>
      <vt:lpstr>Duality</vt:lpstr>
      <vt:lpstr>Duality</vt:lpstr>
      <vt:lpstr>Karush-Kuhn-Tucker (KKT) Conditions</vt:lpstr>
      <vt:lpstr>SVM – Duality</vt:lpstr>
      <vt:lpstr>SVM – KKT Conditions</vt:lpstr>
      <vt:lpstr>Hinge Loss and Sparseness in </vt:lpstr>
      <vt:lpstr>Hinge Loss and Sparseness in </vt:lpstr>
      <vt:lpstr>Linearly Inseparable Data</vt:lpstr>
      <vt:lpstr>Increasing Dimensionality Non-linearly</vt:lpstr>
      <vt:lpstr>The Kernel Trick</vt:lpstr>
      <vt:lpstr>The Kernel Trick</vt:lpstr>
      <vt:lpstr>Some Popular Kernels</vt:lpstr>
      <vt:lpstr>Valid Kernels – Mercer’s Theorem</vt:lpstr>
      <vt:lpstr>Valid Kernels – Mercer’s Theorem</vt:lpstr>
      <vt:lpstr>Operations on Kernels</vt:lpstr>
      <vt:lpstr>Kernels</vt:lpstr>
      <vt:lpstr>Polynomial Kernel of Degree 2</vt:lpstr>
      <vt:lpstr>Polynomial Kernel of Degree 5</vt:lpstr>
      <vt:lpstr>RBF Kernel</vt:lpstr>
      <vt:lpstr>Exponential 2 Kernel</vt:lpstr>
      <vt:lpstr>Kernel Parameter Setting - Underfitting </vt:lpstr>
      <vt:lpstr>Kernel Parameter Setting </vt:lpstr>
      <vt:lpstr>Kernel Parameter Setting – Overfitting </vt:lpstr>
      <vt:lpstr>Structured Output Prediction </vt:lpstr>
      <vt:lpstr>Multi-Class SVM</vt:lpstr>
      <vt:lpstr> Multi-Class Primal, Dual &amp; Prediction</vt:lpstr>
      <vt:lpstr>Multi-Class SVM Dual</vt:lpstr>
      <vt:lpstr>Multi-Class Classification</vt:lpstr>
      <vt:lpstr>Multi-Class Classification</vt:lpstr>
      <vt:lpstr>Multi-Class Classification</vt:lpstr>
      <vt:lpstr>Multi-Class Classification</vt:lpstr>
      <vt:lpstr>Multi-Class Classification</vt:lpstr>
      <vt:lpstr>Multi-Class Classification</vt:lpstr>
      <vt:lpstr>Multi-Class Classification</vt:lpstr>
      <vt:lpstr>Multi-Class Classification</vt:lpstr>
      <vt:lpstr>Multi-Class Classification</vt:lpstr>
      <vt:lpstr>Acknowledgements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Machine Learning</dc:title>
  <dc:creator>Manik</dc:creator>
  <cp:lastModifiedBy>Manik Varma</cp:lastModifiedBy>
  <cp:revision>908</cp:revision>
  <dcterms:created xsi:type="dcterms:W3CDTF">2009-10-17T05:14:48Z</dcterms:created>
  <dcterms:modified xsi:type="dcterms:W3CDTF">2011-03-22T13:50:13Z</dcterms:modified>
</cp:coreProperties>
</file>